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0" r:id="rId2"/>
    <p:sldId id="256" r:id="rId3"/>
    <p:sldId id="259" r:id="rId4"/>
    <p:sldId id="304" r:id="rId5"/>
    <p:sldId id="305" r:id="rId6"/>
    <p:sldId id="284" r:id="rId7"/>
    <p:sldId id="263" r:id="rId8"/>
    <p:sldId id="285" r:id="rId9"/>
    <p:sldId id="311" r:id="rId10"/>
    <p:sldId id="310" r:id="rId11"/>
    <p:sldId id="303" r:id="rId12"/>
    <p:sldId id="308" r:id="rId13"/>
    <p:sldId id="306" r:id="rId14"/>
    <p:sldId id="290" r:id="rId15"/>
    <p:sldId id="301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8E"/>
    <a:srgbClr val="EACC1B"/>
    <a:srgbClr val="198942"/>
    <a:srgbClr val="F7E3E3"/>
    <a:srgbClr val="1F4670"/>
    <a:srgbClr val="F5E6E5"/>
    <a:srgbClr val="ED7E30"/>
    <a:srgbClr val="FFC100"/>
    <a:srgbClr val="EA8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44" autoAdjust="0"/>
    <p:restoredTop sz="95256" autoAdjust="0"/>
  </p:normalViewPr>
  <p:slideViewPr>
    <p:cSldViewPr snapToGrid="0">
      <p:cViewPr varScale="1">
        <p:scale>
          <a:sx n="71" d="100"/>
          <a:sy n="71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F1DD7-4301-4ABB-B701-37436158A38D}" type="datetimeFigureOut">
              <a:rPr lang="pt-BR" smtClean="0"/>
              <a:t>25/09/2025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1F4A2-A8B8-4709-BF94-2B999477CD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1572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5C593-67C6-85EF-054B-E1AEACFA09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35E727A-CA19-B762-405D-DE9479AAF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9AC585D-1F2B-0546-977E-E41EB8305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9B3A-DCC7-4C1A-A2FA-F765AB07CE0A}" type="datetimeFigureOut">
              <a:rPr lang="pt-BR" smtClean="0"/>
              <a:t>25/09/2025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A4FECC-17E6-D913-9526-524F855F5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C4AAA47-FED0-AEC7-8CF6-3516E087C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2AF5-DEC8-4B5E-9913-B7195459F4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8588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443375-C06A-108D-97DA-3A5E864C5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31163FB-1023-8C24-5C51-15E814A5E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0127DC-92B9-756B-19A3-E7F4F956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9B3A-DCC7-4C1A-A2FA-F765AB07CE0A}" type="datetimeFigureOut">
              <a:rPr lang="pt-BR" smtClean="0"/>
              <a:t>25/09/2025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B636F7B-1381-3914-4620-5415407B1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ADD9CC-D1D9-5A58-E570-E749B9551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2AF5-DEC8-4B5E-9913-B7195459F4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8472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C8CFE03-EA57-62A8-8A0F-14DA94B644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C7F66AF-EB67-8AFC-019C-CC8CE6E321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14D5727-3E2B-419B-91D3-2490A0A20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9B3A-DCC7-4C1A-A2FA-F765AB07CE0A}" type="datetimeFigureOut">
              <a:rPr lang="pt-BR" smtClean="0"/>
              <a:t>25/09/2025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954C238-2350-BD3E-7B75-0E9E6E1BB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3AEBA87-775A-05D4-210A-F4C6C929E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2AF5-DEC8-4B5E-9913-B7195459F4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0306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9DC37-5F22-E1A6-3E04-FD57FB3E7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0F39B1-F2DC-4AA7-77D8-ABCEB245A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908DB1F-1507-E276-2994-F3C98A9D4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9B3A-DCC7-4C1A-A2FA-F765AB07CE0A}" type="datetimeFigureOut">
              <a:rPr lang="pt-BR" smtClean="0"/>
              <a:t>25/09/2025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D81AC74-178A-BF89-0D4E-F3BB1062E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B3AED8E-ABCF-FB5F-7626-97AE2FD79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2AF5-DEC8-4B5E-9913-B7195459F4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7850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FA788-5EA9-41CA-8742-CF0752090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6E13E75-5D25-8B84-EE58-476CD25FC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39FDAF9-4765-A4A2-07A1-E20A0BB4E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9B3A-DCC7-4C1A-A2FA-F765AB07CE0A}" type="datetimeFigureOut">
              <a:rPr lang="pt-BR" smtClean="0"/>
              <a:t>25/09/2025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9AC7E0-2A3E-64E5-DC83-F57509660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7C148A-C7DD-FC0E-09EA-B3634F29B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2AF5-DEC8-4B5E-9913-B7195459F4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7687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8D7A7E-535F-10CC-0C86-FC0961FB0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98E308-4272-3D78-DE0E-C53C59B178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4352DE2-340D-E0B1-12F4-0DA68819C5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8010B4C-60EF-6852-A10B-D7D8BED18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9B3A-DCC7-4C1A-A2FA-F765AB07CE0A}" type="datetimeFigureOut">
              <a:rPr lang="pt-BR" smtClean="0"/>
              <a:t>25/09/2025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337FCEB-CD47-BC3E-55CE-BE8BD3CC3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4B8C221-69B2-A35A-A91F-EA0C3400C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2AF5-DEC8-4B5E-9913-B7195459F4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2847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341106-8EDA-4D23-3341-C6B5208B3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DD6AB2C-1E3E-27E8-340C-6BBF69C9C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4AE7E0B-8E59-B5D8-7779-41785F1649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7EF32E4-5744-FD98-4467-06384CAC15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C7319A9-910D-225A-849C-542193911B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2165452-9D7C-2DE8-7F1A-1E7C59C51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9B3A-DCC7-4C1A-A2FA-F765AB07CE0A}" type="datetimeFigureOut">
              <a:rPr lang="pt-BR" smtClean="0"/>
              <a:t>25/09/2025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D018B15-D55E-223C-A5EF-C2B2802DA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C5957F2-B0A0-2218-D459-714B844CB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2AF5-DEC8-4B5E-9913-B7195459F4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2889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64ECF4-73B9-4F54-0C8A-12D53C287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0CF6830-EE89-C59C-A67C-5D20C2D53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9B3A-DCC7-4C1A-A2FA-F765AB07CE0A}" type="datetimeFigureOut">
              <a:rPr lang="pt-BR" smtClean="0"/>
              <a:t>25/09/2025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23DF6E2-7277-8B91-E14A-1E5A77D05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152B44F-DB6B-812B-54D8-E23FA0D9A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2AF5-DEC8-4B5E-9913-B7195459F4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63E0448-4793-9D16-786E-A3F8C3057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9B3A-DCC7-4C1A-A2FA-F765AB07CE0A}" type="datetimeFigureOut">
              <a:rPr lang="pt-BR" smtClean="0"/>
              <a:t>25/09/2025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7923ACD-1C04-47B6-F671-9DFE3379E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92F12C1-4E4C-E265-25F6-324A8ECF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2AF5-DEC8-4B5E-9913-B7195459F4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905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CBB9F8-9664-7BD3-F6D3-0DF5827BC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2E8C27-28DB-D5D4-727D-99E9D4537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783FFEC-1B8F-1AC8-66D0-EF9311FCBA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C2D513B-4553-E38B-E316-3E24E5327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9B3A-DCC7-4C1A-A2FA-F765AB07CE0A}" type="datetimeFigureOut">
              <a:rPr lang="pt-BR" smtClean="0"/>
              <a:t>25/09/2025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30DE946-66DE-DBE5-AEB4-778D685AD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B21A7D5-98AC-4756-9EFB-A65BA821F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2AF5-DEC8-4B5E-9913-B7195459F4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9558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99A670-B0E1-F1D0-35B8-8873F8588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59DF45B-280F-BBA1-FDD2-E437054B68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96232A9-758A-D105-53D5-6D9D8F6B2A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105AD97-B1E5-0193-4003-6BE3FFCFC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9B3A-DCC7-4C1A-A2FA-F765AB07CE0A}" type="datetimeFigureOut">
              <a:rPr lang="pt-BR" smtClean="0"/>
              <a:t>25/09/2025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244BBE1-7225-CE18-EDF1-33D2D7051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999B6A0-4407-0AD3-6134-A7369933B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2AF5-DEC8-4B5E-9913-B7195459F4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90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216995A-DD2B-5547-C2E4-BF21AB148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C705425-50B8-C9BF-E0E0-74278C456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810A8A4-C115-30AC-1D3A-812F5193BB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99B3A-DCC7-4C1A-A2FA-F765AB07CE0A}" type="datetimeFigureOut">
              <a:rPr lang="pt-BR" smtClean="0"/>
              <a:t>25/09/2025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063139-5F51-7B1D-2CAE-DD41567848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1E5EC03-0D4C-B9C8-3922-A758BE9EFD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22AF5-DEC8-4B5E-9913-B7195459F4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281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_Worksheet6.xls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Excel_Worksheet7.xls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emf"/><Relationship Id="rId4" Type="http://schemas.openxmlformats.org/officeDocument/2006/relationships/package" Target="../embeddings/Microsoft_Excel_Worksheet8.xls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emf"/><Relationship Id="rId4" Type="http://schemas.openxmlformats.org/officeDocument/2006/relationships/package" Target="../embeddings/Microsoft_Excel_Worksheet9.xls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emf"/><Relationship Id="rId4" Type="http://schemas.openxmlformats.org/officeDocument/2006/relationships/package" Target="../embeddings/Microsoft_Excel_Worksheet10.xls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package" Target="../embeddings/Microsoft_Excel_Worksheet2.xls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package" Target="../embeddings/Microsoft_Excel_Worksheet4.xlsx"/><Relationship Id="rId5" Type="http://schemas.openxmlformats.org/officeDocument/2006/relationships/image" Target="../media/image11.emf"/><Relationship Id="rId4" Type="http://schemas.openxmlformats.org/officeDocument/2006/relationships/package" Target="../embeddings/Microsoft_Excel_Worksheet3.xls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Excel_Worksheet5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000">
              <a:srgbClr val="002060"/>
            </a:gs>
            <a:gs pos="100000">
              <a:schemeClr val="accent6"/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96F1AFC4-A0BA-1C18-4AE8-1E9F43A97B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72" y="993750"/>
            <a:ext cx="10092456" cy="5677006"/>
          </a:xfrm>
        </p:spPr>
      </p:pic>
    </p:spTree>
    <p:extLst>
      <p:ext uri="{BB962C8B-B14F-4D97-AF65-F5344CB8AC3E}">
        <p14:creationId xmlns:p14="http://schemas.microsoft.com/office/powerpoint/2010/main" val="1521003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3BA2E-BBBD-476D-55B1-8501F96A3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3E60D822-A006-2AB9-A112-92F28BF30AB7}"/>
              </a:ext>
            </a:extLst>
          </p:cNvPr>
          <p:cNvCxnSpPr/>
          <p:nvPr/>
        </p:nvCxnSpPr>
        <p:spPr>
          <a:xfrm>
            <a:off x="326571" y="7324533"/>
            <a:ext cx="1159795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Retângulo: Único Canto Arredondado 6">
            <a:extLst>
              <a:ext uri="{FF2B5EF4-FFF2-40B4-BE49-F238E27FC236}">
                <a16:creationId xmlns:a16="http://schemas.microsoft.com/office/drawing/2014/main" id="{B4B23301-A282-6C81-2453-761785A337FD}"/>
              </a:ext>
            </a:extLst>
          </p:cNvPr>
          <p:cNvSpPr/>
          <p:nvPr/>
        </p:nvSpPr>
        <p:spPr bwMode="auto">
          <a:xfrm rot="10800000">
            <a:off x="-2" y="1832616"/>
            <a:ext cx="1773237" cy="5025383"/>
          </a:xfrm>
          <a:prstGeom prst="round1Rect">
            <a:avLst>
              <a:gd name="adj" fmla="val 12369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9" name="Retângulo: Único Canto Arredondado 8">
            <a:extLst>
              <a:ext uri="{FF2B5EF4-FFF2-40B4-BE49-F238E27FC236}">
                <a16:creationId xmlns:a16="http://schemas.microsoft.com/office/drawing/2014/main" id="{88F726BC-2056-024D-067B-2087CC386FD9}"/>
              </a:ext>
            </a:extLst>
          </p:cNvPr>
          <p:cNvSpPr/>
          <p:nvPr/>
        </p:nvSpPr>
        <p:spPr bwMode="auto">
          <a:xfrm rot="16200000">
            <a:off x="-2382" y="2382"/>
            <a:ext cx="1778004" cy="1773238"/>
          </a:xfrm>
          <a:prstGeom prst="round1Rect">
            <a:avLst>
              <a:gd name="adj" fmla="val 12369"/>
            </a:avLst>
          </a:prstGeom>
          <a:solidFill>
            <a:srgbClr val="19894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10" name="Retângulo: Único Canto Arredondado 9">
            <a:extLst>
              <a:ext uri="{FF2B5EF4-FFF2-40B4-BE49-F238E27FC236}">
                <a16:creationId xmlns:a16="http://schemas.microsoft.com/office/drawing/2014/main" id="{9BC0238C-489B-CC2F-E5B8-EC4E9C064D59}"/>
              </a:ext>
            </a:extLst>
          </p:cNvPr>
          <p:cNvSpPr/>
          <p:nvPr/>
        </p:nvSpPr>
        <p:spPr bwMode="auto">
          <a:xfrm>
            <a:off x="1827213" y="-2"/>
            <a:ext cx="10363201" cy="1771653"/>
          </a:xfrm>
          <a:prstGeom prst="round1Rect">
            <a:avLst>
              <a:gd name="adj" fmla="val 12369"/>
            </a:avLst>
          </a:prstGeom>
          <a:solidFill>
            <a:srgbClr val="002F8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B9B0DA5-102A-5345-3CFC-3D66A0EA50F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075" y="298185"/>
            <a:ext cx="2089381" cy="117527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F4FC15C-1C79-6BD0-2D1C-DDCC3325C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918" y="298185"/>
            <a:ext cx="7799294" cy="1329043"/>
          </a:xfrm>
          <a:prstGeom prst="rect">
            <a:avLst/>
          </a:prstGeom>
        </p:spPr>
      </p:pic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EF94866D-C39F-F81C-1973-FE7A9CEA38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789808"/>
              </p:ext>
            </p:extLst>
          </p:nvPr>
        </p:nvGraphicFramePr>
        <p:xfrm>
          <a:off x="2232212" y="1870075"/>
          <a:ext cx="9291917" cy="4689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387305" imgH="3116643" progId="Excel.Sheet.12">
                  <p:embed/>
                </p:oleObj>
              </mc:Choice>
              <mc:Fallback>
                <p:oleObj name="Worksheet" r:id="rId4" imgW="5387305" imgH="31166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32212" y="1870075"/>
                        <a:ext cx="9291917" cy="4689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15643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E04C7-71D4-7AD4-E48A-81C9F913A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ADA9CC5B-D88C-33E2-827B-A0361D5D2155}"/>
              </a:ext>
            </a:extLst>
          </p:cNvPr>
          <p:cNvCxnSpPr/>
          <p:nvPr/>
        </p:nvCxnSpPr>
        <p:spPr>
          <a:xfrm>
            <a:off x="326571" y="7324533"/>
            <a:ext cx="1159795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Retângulo: Único Canto Arredondado 6">
            <a:extLst>
              <a:ext uri="{FF2B5EF4-FFF2-40B4-BE49-F238E27FC236}">
                <a16:creationId xmlns:a16="http://schemas.microsoft.com/office/drawing/2014/main" id="{5A939C83-89DF-9D41-BE1C-26D3780986D2}"/>
              </a:ext>
            </a:extLst>
          </p:cNvPr>
          <p:cNvSpPr/>
          <p:nvPr/>
        </p:nvSpPr>
        <p:spPr bwMode="auto">
          <a:xfrm rot="10800000">
            <a:off x="-2" y="1832616"/>
            <a:ext cx="1773237" cy="5025383"/>
          </a:xfrm>
          <a:prstGeom prst="round1Rect">
            <a:avLst>
              <a:gd name="adj" fmla="val 12369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9" name="Retângulo: Único Canto Arredondado 8">
            <a:extLst>
              <a:ext uri="{FF2B5EF4-FFF2-40B4-BE49-F238E27FC236}">
                <a16:creationId xmlns:a16="http://schemas.microsoft.com/office/drawing/2014/main" id="{746E45F8-6C2D-4501-6A78-6959C163DA86}"/>
              </a:ext>
            </a:extLst>
          </p:cNvPr>
          <p:cNvSpPr/>
          <p:nvPr/>
        </p:nvSpPr>
        <p:spPr bwMode="auto">
          <a:xfrm rot="16200000">
            <a:off x="-2382" y="2382"/>
            <a:ext cx="1778004" cy="1773238"/>
          </a:xfrm>
          <a:prstGeom prst="round1Rect">
            <a:avLst>
              <a:gd name="adj" fmla="val 12369"/>
            </a:avLst>
          </a:prstGeom>
          <a:solidFill>
            <a:srgbClr val="19894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10" name="Retângulo: Único Canto Arredondado 9">
            <a:extLst>
              <a:ext uri="{FF2B5EF4-FFF2-40B4-BE49-F238E27FC236}">
                <a16:creationId xmlns:a16="http://schemas.microsoft.com/office/drawing/2014/main" id="{F3B8E2C4-AE35-C330-A897-2C92BA1D0CAD}"/>
              </a:ext>
            </a:extLst>
          </p:cNvPr>
          <p:cNvSpPr/>
          <p:nvPr/>
        </p:nvSpPr>
        <p:spPr bwMode="auto">
          <a:xfrm>
            <a:off x="1842868" y="6350"/>
            <a:ext cx="10363201" cy="1771653"/>
          </a:xfrm>
          <a:prstGeom prst="round1Rect">
            <a:avLst>
              <a:gd name="adj" fmla="val 12369"/>
            </a:avLst>
          </a:prstGeom>
          <a:solidFill>
            <a:srgbClr val="002F8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971B786-F01D-8CA3-7B8F-4A7AFDF7BA9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075" y="298185"/>
            <a:ext cx="2089381" cy="117527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BBA97F1-2C2B-0851-A8EE-98922C5DF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103" y="298185"/>
            <a:ext cx="5249111" cy="1329043"/>
          </a:xfrm>
          <a:prstGeom prst="rect">
            <a:avLst/>
          </a:prstGeom>
        </p:spPr>
      </p:pic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0708FDAB-0CED-5065-23BB-4F00684161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040499"/>
              </p:ext>
            </p:extLst>
          </p:nvPr>
        </p:nvGraphicFramePr>
        <p:xfrm>
          <a:off x="2288103" y="2093762"/>
          <a:ext cx="9636419" cy="3930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6743594" imgH="1478359" progId="Excel.Sheet.12">
                  <p:embed/>
                </p:oleObj>
              </mc:Choice>
              <mc:Fallback>
                <p:oleObj name="Worksheet" r:id="rId4" imgW="6743594" imgH="147835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8103" y="2093762"/>
                        <a:ext cx="9636419" cy="39305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94359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B894EA-D68D-6C4B-2034-BD631091F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: Único Canto Arredondado 7">
            <a:extLst>
              <a:ext uri="{FF2B5EF4-FFF2-40B4-BE49-F238E27FC236}">
                <a16:creationId xmlns:a16="http://schemas.microsoft.com/office/drawing/2014/main" id="{53F56014-E340-B23E-1750-1751877860A7}"/>
              </a:ext>
            </a:extLst>
          </p:cNvPr>
          <p:cNvSpPr/>
          <p:nvPr/>
        </p:nvSpPr>
        <p:spPr bwMode="auto">
          <a:xfrm rot="5400000">
            <a:off x="-697395" y="6962621"/>
            <a:ext cx="698331" cy="696459"/>
          </a:xfrm>
          <a:prstGeom prst="round1Rect">
            <a:avLst>
              <a:gd name="adj" fmla="val 12369"/>
            </a:avLst>
          </a:prstGeom>
          <a:solidFill>
            <a:srgbClr val="EA802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9" name="Retângulo: Único Canto Arredondado 8">
            <a:extLst>
              <a:ext uri="{FF2B5EF4-FFF2-40B4-BE49-F238E27FC236}">
                <a16:creationId xmlns:a16="http://schemas.microsoft.com/office/drawing/2014/main" id="{758AD182-36F0-188F-5682-038F900E91FA}"/>
              </a:ext>
            </a:extLst>
          </p:cNvPr>
          <p:cNvSpPr/>
          <p:nvPr/>
        </p:nvSpPr>
        <p:spPr bwMode="auto">
          <a:xfrm rot="16200000">
            <a:off x="106690" y="-106691"/>
            <a:ext cx="1559860" cy="1773239"/>
          </a:xfrm>
          <a:prstGeom prst="round1Rect">
            <a:avLst>
              <a:gd name="adj" fmla="val 12369"/>
            </a:avLst>
          </a:prstGeom>
          <a:solidFill>
            <a:srgbClr val="19894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10" name="Retângulo: Único Canto Arredondado 9">
            <a:extLst>
              <a:ext uri="{FF2B5EF4-FFF2-40B4-BE49-F238E27FC236}">
                <a16:creationId xmlns:a16="http://schemas.microsoft.com/office/drawing/2014/main" id="{E17D83A0-E9CD-AA05-F14F-33320747BFA0}"/>
              </a:ext>
            </a:extLst>
          </p:cNvPr>
          <p:cNvSpPr/>
          <p:nvPr/>
        </p:nvSpPr>
        <p:spPr bwMode="auto">
          <a:xfrm>
            <a:off x="1828799" y="-2"/>
            <a:ext cx="10363201" cy="1559861"/>
          </a:xfrm>
          <a:prstGeom prst="round1Rect">
            <a:avLst>
              <a:gd name="adj" fmla="val 12369"/>
            </a:avLst>
          </a:prstGeom>
          <a:solidFill>
            <a:srgbClr val="002F8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62FF917-817B-EC54-BB2B-BD925CE4C80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075" y="298185"/>
            <a:ext cx="2089381" cy="1175277"/>
          </a:xfrm>
          <a:prstGeom prst="rect">
            <a:avLst/>
          </a:prstGeom>
        </p:spPr>
      </p:pic>
      <p:sp>
        <p:nvSpPr>
          <p:cNvPr id="11" name="Retângulo: Único Canto Arredondado 2">
            <a:extLst>
              <a:ext uri="{FF2B5EF4-FFF2-40B4-BE49-F238E27FC236}">
                <a16:creationId xmlns:a16="http://schemas.microsoft.com/office/drawing/2014/main" id="{49ED2167-3C5D-81A1-DC91-38517640E730}"/>
              </a:ext>
            </a:extLst>
          </p:cNvPr>
          <p:cNvSpPr/>
          <p:nvPr/>
        </p:nvSpPr>
        <p:spPr bwMode="auto">
          <a:xfrm rot="10800000">
            <a:off x="14219" y="1673592"/>
            <a:ext cx="1773237" cy="5184407"/>
          </a:xfrm>
          <a:prstGeom prst="round1Rect">
            <a:avLst>
              <a:gd name="adj" fmla="val 12369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F96B445-0A21-1831-5E43-CA14A5359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865" y="115406"/>
            <a:ext cx="4651651" cy="1329043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7A7145D2-B016-35BB-F968-E947E2EB10EF}"/>
              </a:ext>
            </a:extLst>
          </p:cNvPr>
          <p:cNvSpPr txBox="1"/>
          <p:nvPr/>
        </p:nvSpPr>
        <p:spPr>
          <a:xfrm>
            <a:off x="2138082" y="1726290"/>
            <a:ext cx="9923929" cy="12872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800" dirty="0">
                <a:latin typeface="Segoe UI" panose="020B0502040204020203" pitchFamily="34" charset="0"/>
                <a:ea typeface="Roboto Light" pitchFamily="2" charset="0"/>
                <a:cs typeface="Segoe UI" panose="020B0502040204020203" pitchFamily="34" charset="0"/>
              </a:rPr>
              <a:t>É definido pela diferença entre receitas e despesas do governo, excluindo-se da conta as receitas e despesas com juros. Caso essa diferença seja positiva, tem-se um "superávit primário", caso seja negativa, tem-se um "déficit primário".</a:t>
            </a:r>
          </a:p>
        </p:txBody>
      </p:sp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id="{B9B6F34E-14F2-F565-B259-0B4C2AB3A5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32480"/>
              </p:ext>
            </p:extLst>
          </p:nvPr>
        </p:nvGraphicFramePr>
        <p:xfrm>
          <a:off x="2326342" y="3429000"/>
          <a:ext cx="9345706" cy="2501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4907138" imgH="1112693" progId="Excel.Sheet.12">
                  <p:embed/>
                </p:oleObj>
              </mc:Choice>
              <mc:Fallback>
                <p:oleObj name="Worksheet" r:id="rId4" imgW="4907138" imgH="111269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26342" y="3429000"/>
                        <a:ext cx="9345706" cy="2501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6709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E04C7-71D4-7AD4-E48A-81C9F913A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ADA9CC5B-D88C-33E2-827B-A0361D5D2155}"/>
              </a:ext>
            </a:extLst>
          </p:cNvPr>
          <p:cNvCxnSpPr/>
          <p:nvPr/>
        </p:nvCxnSpPr>
        <p:spPr>
          <a:xfrm>
            <a:off x="326571" y="7324533"/>
            <a:ext cx="1159795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Retângulo: Único Canto Arredondado 6">
            <a:extLst>
              <a:ext uri="{FF2B5EF4-FFF2-40B4-BE49-F238E27FC236}">
                <a16:creationId xmlns:a16="http://schemas.microsoft.com/office/drawing/2014/main" id="{5A939C83-89DF-9D41-BE1C-26D3780986D2}"/>
              </a:ext>
            </a:extLst>
          </p:cNvPr>
          <p:cNvSpPr/>
          <p:nvPr/>
        </p:nvSpPr>
        <p:spPr bwMode="auto">
          <a:xfrm rot="10800000">
            <a:off x="-2" y="1832616"/>
            <a:ext cx="1773237" cy="5025383"/>
          </a:xfrm>
          <a:prstGeom prst="round1Rect">
            <a:avLst>
              <a:gd name="adj" fmla="val 12369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9" name="Retângulo: Único Canto Arredondado 8">
            <a:extLst>
              <a:ext uri="{FF2B5EF4-FFF2-40B4-BE49-F238E27FC236}">
                <a16:creationId xmlns:a16="http://schemas.microsoft.com/office/drawing/2014/main" id="{746E45F8-6C2D-4501-6A78-6959C163DA86}"/>
              </a:ext>
            </a:extLst>
          </p:cNvPr>
          <p:cNvSpPr/>
          <p:nvPr/>
        </p:nvSpPr>
        <p:spPr bwMode="auto">
          <a:xfrm rot="16200000">
            <a:off x="-2382" y="2382"/>
            <a:ext cx="1778004" cy="1773238"/>
          </a:xfrm>
          <a:prstGeom prst="round1Rect">
            <a:avLst>
              <a:gd name="adj" fmla="val 12369"/>
            </a:avLst>
          </a:prstGeom>
          <a:solidFill>
            <a:srgbClr val="19894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10" name="Retângulo: Único Canto Arredondado 9">
            <a:extLst>
              <a:ext uri="{FF2B5EF4-FFF2-40B4-BE49-F238E27FC236}">
                <a16:creationId xmlns:a16="http://schemas.microsoft.com/office/drawing/2014/main" id="{F3B8E2C4-AE35-C330-A897-2C92BA1D0CAD}"/>
              </a:ext>
            </a:extLst>
          </p:cNvPr>
          <p:cNvSpPr/>
          <p:nvPr/>
        </p:nvSpPr>
        <p:spPr bwMode="auto">
          <a:xfrm>
            <a:off x="1842868" y="6350"/>
            <a:ext cx="10363201" cy="1771653"/>
          </a:xfrm>
          <a:prstGeom prst="round1Rect">
            <a:avLst>
              <a:gd name="adj" fmla="val 12369"/>
            </a:avLst>
          </a:prstGeom>
          <a:solidFill>
            <a:srgbClr val="002F8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971B786-F01D-8CA3-7B8F-4A7AFDF7BA9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075" y="298185"/>
            <a:ext cx="2089381" cy="117527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8B63552-B748-E39F-8843-44048BF84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754" y="86889"/>
            <a:ext cx="4639458" cy="131685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B5B4CF8-A3C2-5937-108F-785E7D465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2244537"/>
            <a:ext cx="9754834" cy="395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809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7D7AA-C995-650A-8199-086676489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: Único Canto Arredondado 7">
            <a:extLst>
              <a:ext uri="{FF2B5EF4-FFF2-40B4-BE49-F238E27FC236}">
                <a16:creationId xmlns:a16="http://schemas.microsoft.com/office/drawing/2014/main" id="{C69E2FCA-51FB-2451-B6F2-366A871BAC79}"/>
              </a:ext>
            </a:extLst>
          </p:cNvPr>
          <p:cNvSpPr/>
          <p:nvPr/>
        </p:nvSpPr>
        <p:spPr bwMode="auto">
          <a:xfrm rot="5400000">
            <a:off x="-697395" y="6962621"/>
            <a:ext cx="698331" cy="696459"/>
          </a:xfrm>
          <a:prstGeom prst="round1Rect">
            <a:avLst>
              <a:gd name="adj" fmla="val 12369"/>
            </a:avLst>
          </a:prstGeom>
          <a:solidFill>
            <a:srgbClr val="EA802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9" name="Retângulo: Único Canto Arredondado 8">
            <a:extLst>
              <a:ext uri="{FF2B5EF4-FFF2-40B4-BE49-F238E27FC236}">
                <a16:creationId xmlns:a16="http://schemas.microsoft.com/office/drawing/2014/main" id="{D2BAFBD2-E25A-4F73-4046-70B49B8D72C2}"/>
              </a:ext>
            </a:extLst>
          </p:cNvPr>
          <p:cNvSpPr/>
          <p:nvPr/>
        </p:nvSpPr>
        <p:spPr bwMode="auto">
          <a:xfrm rot="16200000">
            <a:off x="-2382" y="2382"/>
            <a:ext cx="1778004" cy="1773238"/>
          </a:xfrm>
          <a:prstGeom prst="round1Rect">
            <a:avLst>
              <a:gd name="adj" fmla="val 12369"/>
            </a:avLst>
          </a:prstGeom>
          <a:solidFill>
            <a:srgbClr val="19894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10" name="Retângulo: Único Canto Arredondado 9">
            <a:extLst>
              <a:ext uri="{FF2B5EF4-FFF2-40B4-BE49-F238E27FC236}">
                <a16:creationId xmlns:a16="http://schemas.microsoft.com/office/drawing/2014/main" id="{8B837218-6C76-CD8C-4F8B-2645AB388DBC}"/>
              </a:ext>
            </a:extLst>
          </p:cNvPr>
          <p:cNvSpPr/>
          <p:nvPr/>
        </p:nvSpPr>
        <p:spPr bwMode="auto">
          <a:xfrm>
            <a:off x="1828799" y="-3180"/>
            <a:ext cx="10363201" cy="1778005"/>
          </a:xfrm>
          <a:prstGeom prst="round1Rect">
            <a:avLst>
              <a:gd name="adj" fmla="val 12369"/>
            </a:avLst>
          </a:prstGeom>
          <a:solidFill>
            <a:srgbClr val="002F8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10DBD65-8E03-773E-A04F-2E473BA5B62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075" y="298185"/>
            <a:ext cx="2089381" cy="1175277"/>
          </a:xfrm>
          <a:prstGeom prst="rect">
            <a:avLst/>
          </a:prstGeom>
        </p:spPr>
      </p:pic>
      <p:sp>
        <p:nvSpPr>
          <p:cNvPr id="3" name="Retângulo: Único Canto Arredondado 2">
            <a:extLst>
              <a:ext uri="{FF2B5EF4-FFF2-40B4-BE49-F238E27FC236}">
                <a16:creationId xmlns:a16="http://schemas.microsoft.com/office/drawing/2014/main" id="{49ED2167-3C5D-81A1-DC91-38517640E730}"/>
              </a:ext>
            </a:extLst>
          </p:cNvPr>
          <p:cNvSpPr/>
          <p:nvPr/>
        </p:nvSpPr>
        <p:spPr bwMode="auto">
          <a:xfrm rot="10800000">
            <a:off x="53976" y="1832617"/>
            <a:ext cx="1773237" cy="5025383"/>
          </a:xfrm>
          <a:prstGeom prst="round1Rect">
            <a:avLst>
              <a:gd name="adj" fmla="val 12369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ED3B2C1-5821-3BF8-91F5-1F943BFFC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866" y="325079"/>
            <a:ext cx="9803218" cy="969348"/>
          </a:xfrm>
          <a:prstGeom prst="rect">
            <a:avLst/>
          </a:prstGeom>
        </p:spPr>
      </p:pic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E866F97F-2261-32BA-F387-E15562BE7B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022545"/>
              </p:ext>
            </p:extLst>
          </p:nvPr>
        </p:nvGraphicFramePr>
        <p:xfrm>
          <a:off x="2299447" y="2103084"/>
          <a:ext cx="9117106" cy="3732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3063453" imgH="922224" progId="Excel.Sheet.12">
                  <p:embed/>
                </p:oleObj>
              </mc:Choice>
              <mc:Fallback>
                <p:oleObj name="Worksheet" r:id="rId4" imgW="3063453" imgH="9222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99447" y="2103084"/>
                        <a:ext cx="9117106" cy="37329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08041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E9FBE5-23F8-2F06-1CBD-61EEABF58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: Único Canto Arredondado 8">
            <a:extLst>
              <a:ext uri="{FF2B5EF4-FFF2-40B4-BE49-F238E27FC236}">
                <a16:creationId xmlns:a16="http://schemas.microsoft.com/office/drawing/2014/main" id="{05368B77-D2D3-0AC5-119D-1E071C26FC23}"/>
              </a:ext>
            </a:extLst>
          </p:cNvPr>
          <p:cNvSpPr/>
          <p:nvPr/>
        </p:nvSpPr>
        <p:spPr bwMode="auto">
          <a:xfrm rot="16200000">
            <a:off x="-2382" y="2382"/>
            <a:ext cx="1778004" cy="1773238"/>
          </a:xfrm>
          <a:prstGeom prst="round1Rect">
            <a:avLst>
              <a:gd name="adj" fmla="val 12369"/>
            </a:avLst>
          </a:prstGeom>
          <a:solidFill>
            <a:srgbClr val="19894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10" name="Retângulo: Único Canto Arredondado 9">
            <a:extLst>
              <a:ext uri="{FF2B5EF4-FFF2-40B4-BE49-F238E27FC236}">
                <a16:creationId xmlns:a16="http://schemas.microsoft.com/office/drawing/2014/main" id="{38EF7435-4EDC-1B32-AC46-BEDC06AE7DCD}"/>
              </a:ext>
            </a:extLst>
          </p:cNvPr>
          <p:cNvSpPr/>
          <p:nvPr/>
        </p:nvSpPr>
        <p:spPr bwMode="auto">
          <a:xfrm>
            <a:off x="1828799" y="-2"/>
            <a:ext cx="10363201" cy="1778005"/>
          </a:xfrm>
          <a:prstGeom prst="round1Rect">
            <a:avLst>
              <a:gd name="adj" fmla="val 12369"/>
            </a:avLst>
          </a:prstGeom>
          <a:solidFill>
            <a:srgbClr val="002F8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C6A5DD2-0C30-AEF8-9F03-4CB63D4476C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075" y="298185"/>
            <a:ext cx="2089381" cy="117527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C4343D3-A104-85DF-28BC-807BD392F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44" y="523100"/>
            <a:ext cx="9803218" cy="963251"/>
          </a:xfrm>
          <a:prstGeom prst="rect">
            <a:avLst/>
          </a:prstGeom>
        </p:spPr>
      </p:pic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635B2C1C-8E24-C55E-9F25-1C401E7679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434089"/>
              </p:ext>
            </p:extLst>
          </p:nvPr>
        </p:nvGraphicFramePr>
        <p:xfrm>
          <a:off x="2057400" y="1985307"/>
          <a:ext cx="9641765" cy="4665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7856185" imgH="3680413" progId="Excel.Sheet.12">
                  <p:embed/>
                </p:oleObj>
              </mc:Choice>
              <mc:Fallback>
                <p:oleObj name="Worksheet" r:id="rId4" imgW="7856185" imgH="368041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7400" y="1985307"/>
                        <a:ext cx="9641765" cy="46653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tângulo: Único Canto Arredondado 10">
            <a:extLst>
              <a:ext uri="{FF2B5EF4-FFF2-40B4-BE49-F238E27FC236}">
                <a16:creationId xmlns:a16="http://schemas.microsoft.com/office/drawing/2014/main" id="{2CA58AF5-1C03-74B2-BF0C-AC5AECC656DE}"/>
              </a:ext>
            </a:extLst>
          </p:cNvPr>
          <p:cNvSpPr/>
          <p:nvPr/>
        </p:nvSpPr>
        <p:spPr bwMode="auto">
          <a:xfrm rot="10800000">
            <a:off x="-55560" y="1778001"/>
            <a:ext cx="1882772" cy="5079997"/>
          </a:xfrm>
          <a:prstGeom prst="round1Rect">
            <a:avLst>
              <a:gd name="adj" fmla="val 12369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0593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910C170-64A2-F097-413B-EA05E79E1D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7933" y="1738205"/>
            <a:ext cx="9144000" cy="2387600"/>
          </a:xfrm>
        </p:spPr>
        <p:txBody>
          <a:bodyPr>
            <a:normAutofit/>
          </a:bodyPr>
          <a:lstStyle/>
          <a:p>
            <a:endParaRPr lang="pt-BR" sz="5400" b="1" dirty="0">
              <a:solidFill>
                <a:srgbClr val="002F8E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7" name="Retângulo 6"/>
          <p:cNvSpPr/>
          <p:nvPr/>
        </p:nvSpPr>
        <p:spPr>
          <a:xfrm>
            <a:off x="706414" y="2540000"/>
            <a:ext cx="981765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5400" b="1" dirty="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Cumprimento de Metas Fiscais</a:t>
            </a:r>
            <a:br>
              <a:rPr lang="pt-BR" sz="5400" b="1" dirty="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lang="pt-BR" sz="5400" b="1" dirty="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2º Quadrimestre 2025</a:t>
            </a:r>
            <a:endParaRPr lang="pt-BR" sz="5400" spc="-1" dirty="0">
              <a:solidFill>
                <a:srgbClr val="002F8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Espaço Reservado para Conteúdo 4">
            <a:extLst>
              <a:ext uri="{FF2B5EF4-FFF2-40B4-BE49-F238E27FC236}">
                <a16:creationId xmlns:a16="http://schemas.microsoft.com/office/drawing/2014/main" id="{96F1AFC4-A0BA-1C18-4AE8-1E9F43A97B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867" y="262042"/>
            <a:ext cx="4049703" cy="2277958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16735DB-82B8-97F3-AD32-2D31C7E112B3}"/>
              </a:ext>
            </a:extLst>
          </p:cNvPr>
          <p:cNvSpPr txBox="1"/>
          <p:nvPr/>
        </p:nvSpPr>
        <p:spPr>
          <a:xfrm>
            <a:off x="2749924" y="5901848"/>
            <a:ext cx="62259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Inaciolândia</a:t>
            </a:r>
            <a:r>
              <a:rPr lang="pt-BR" sz="1800" dirty="0">
                <a:latin typeface="Segoe UI" panose="020B0502040204020203" pitchFamily="34" charset="0"/>
                <a:cs typeface="Segoe UI" panose="020B0502040204020203" pitchFamily="34" charset="0"/>
              </a:rPr>
              <a:t>/GO, 30 Setembro de 2025.</a:t>
            </a:r>
          </a:p>
        </p:txBody>
      </p:sp>
    </p:spTree>
    <p:extLst>
      <p:ext uri="{BB962C8B-B14F-4D97-AF65-F5344CB8AC3E}">
        <p14:creationId xmlns:p14="http://schemas.microsoft.com/office/powerpoint/2010/main" val="59557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FC4D6-3AC5-4A05-C416-F3329170A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Único Canto Arredondado 6">
            <a:extLst>
              <a:ext uri="{FF2B5EF4-FFF2-40B4-BE49-F238E27FC236}">
                <a16:creationId xmlns:a16="http://schemas.microsoft.com/office/drawing/2014/main" id="{E8C6FF11-C72A-0A50-FFDB-E3F6081DEDCE}"/>
              </a:ext>
            </a:extLst>
          </p:cNvPr>
          <p:cNvSpPr/>
          <p:nvPr/>
        </p:nvSpPr>
        <p:spPr bwMode="auto">
          <a:xfrm rot="10800000">
            <a:off x="-2" y="1832616"/>
            <a:ext cx="1773237" cy="5025383"/>
          </a:xfrm>
          <a:prstGeom prst="round1Rect">
            <a:avLst>
              <a:gd name="adj" fmla="val 12369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9" name="Retângulo: Único Canto Arredondado 8">
            <a:extLst>
              <a:ext uri="{FF2B5EF4-FFF2-40B4-BE49-F238E27FC236}">
                <a16:creationId xmlns:a16="http://schemas.microsoft.com/office/drawing/2014/main" id="{E978FC54-5652-F378-50E2-772092C667D3}"/>
              </a:ext>
            </a:extLst>
          </p:cNvPr>
          <p:cNvSpPr/>
          <p:nvPr/>
        </p:nvSpPr>
        <p:spPr bwMode="auto">
          <a:xfrm rot="16200000">
            <a:off x="-2382" y="2382"/>
            <a:ext cx="1778004" cy="1773238"/>
          </a:xfrm>
          <a:prstGeom prst="round1Rect">
            <a:avLst>
              <a:gd name="adj" fmla="val 12369"/>
            </a:avLst>
          </a:prstGeom>
          <a:solidFill>
            <a:srgbClr val="19894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10" name="Retângulo: Único Canto Arredondado 9">
            <a:extLst>
              <a:ext uri="{FF2B5EF4-FFF2-40B4-BE49-F238E27FC236}">
                <a16:creationId xmlns:a16="http://schemas.microsoft.com/office/drawing/2014/main" id="{D4C7918E-2627-5502-27D3-17464F8799D8}"/>
              </a:ext>
            </a:extLst>
          </p:cNvPr>
          <p:cNvSpPr/>
          <p:nvPr/>
        </p:nvSpPr>
        <p:spPr bwMode="auto">
          <a:xfrm>
            <a:off x="1827213" y="-2"/>
            <a:ext cx="10363201" cy="1771653"/>
          </a:xfrm>
          <a:prstGeom prst="round1Rect">
            <a:avLst>
              <a:gd name="adj" fmla="val 12369"/>
            </a:avLst>
          </a:prstGeom>
          <a:solidFill>
            <a:srgbClr val="002F8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74EA657-233E-255C-5E5B-35E6C8DCF158}"/>
              </a:ext>
            </a:extLst>
          </p:cNvPr>
          <p:cNvSpPr txBox="1"/>
          <p:nvPr/>
        </p:nvSpPr>
        <p:spPr>
          <a:xfrm>
            <a:off x="2052442" y="298185"/>
            <a:ext cx="9616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4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Fundamentos Legais</a:t>
            </a:r>
          </a:p>
          <a:p>
            <a:r>
              <a:rPr lang="pt-BR" altLang="pt-BR" sz="3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Lei de Responsabilidade Fiscal – LRF </a:t>
            </a:r>
            <a:endParaRPr lang="pt-BR" altLang="pt-BR" sz="4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3125E11-9508-DBA5-50C2-3C6E028FA44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075" y="298185"/>
            <a:ext cx="2089381" cy="1175277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122D6030-A38C-D3FD-D592-47426D710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650" y="2188295"/>
            <a:ext cx="957738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16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Art. 1º § 1º </a:t>
            </a:r>
            <a:r>
              <a:rPr lang="pt-BR" altLang="pt-BR" sz="1600" b="1" dirty="0">
                <a:solidFill>
                  <a:srgbClr val="19894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pt-BR" alt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A Responsabilidade na gestão fiscal pressupõe a ação planejada e transparente, em que se previnem os riscos e corrigem desvios capazes de afetar o equilíbrio das contas públicas, mediante o cumprimento das metas de resultados entre receitas e despesas e a obediência a limites e condições no que tange a renúncia de receita, geração de despesas com pessoal, da seguridade social e outras ...</a:t>
            </a:r>
          </a:p>
          <a:p>
            <a:endParaRPr lang="pt-BR" altLang="pt-BR" sz="1600" dirty="0">
              <a:solidFill>
                <a:srgbClr val="00447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t-BR" altLang="pt-BR" sz="16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Art. 9º § 4º </a:t>
            </a:r>
            <a:r>
              <a:rPr lang="pt-BR" altLang="pt-BR" sz="1600" b="1" dirty="0">
                <a:solidFill>
                  <a:srgbClr val="19894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pt-BR" alt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Até o final dos meses de maio, setembro e fevereiro, o Poder executivo demonstrará e avaliará o cumprimento das metas fiscais de cada quadrimestre, em audiência pública referida no § 1º do art. 166º da Constituição Federal.</a:t>
            </a:r>
          </a:p>
          <a:p>
            <a:endParaRPr lang="pt-BR" altLang="pt-BR" sz="1600" dirty="0">
              <a:solidFill>
                <a:srgbClr val="00447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t-BR" altLang="pt-BR" sz="16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Art. 48º </a:t>
            </a:r>
            <a:r>
              <a:rPr lang="pt-BR" altLang="pt-BR" sz="1600" b="1" dirty="0">
                <a:solidFill>
                  <a:srgbClr val="19894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pt-BR" alt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São instrumentos de transparência da gestão fiscal, aos quais será dada ampla divulgação , inclusive em meios eletrônicos de acesso público: </a:t>
            </a:r>
          </a:p>
          <a:p>
            <a:endParaRPr lang="pt-BR" altLang="pt-B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pt-BR" alt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• os planos, orçamentos e leis de diretrizes orçamentárias; </a:t>
            </a:r>
          </a:p>
          <a:p>
            <a:pPr lvl="1"/>
            <a:r>
              <a:rPr lang="pt-BR" alt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• prestações de contas e o respectivo parecer prévio; </a:t>
            </a:r>
          </a:p>
          <a:p>
            <a:pPr lvl="1"/>
            <a:r>
              <a:rPr lang="pt-BR" alt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• os Relatórios Resumido da Execução Orçamentária e o Relatório de Gestão Fiscal; </a:t>
            </a:r>
          </a:p>
          <a:p>
            <a:pPr lvl="1"/>
            <a:r>
              <a:rPr lang="pt-BR" alt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• e as versões simplificadas desses documentos.</a:t>
            </a:r>
          </a:p>
          <a:p>
            <a:endParaRPr lang="pt-BR" altLang="pt-B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t-BR" alt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I – Incentivo a participação popular e realização das audiências públicas ....</a:t>
            </a:r>
          </a:p>
        </p:txBody>
      </p:sp>
    </p:spTree>
    <p:extLst>
      <p:ext uri="{BB962C8B-B14F-4D97-AF65-F5344CB8AC3E}">
        <p14:creationId xmlns:p14="http://schemas.microsoft.com/office/powerpoint/2010/main" val="25012119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FC4D6-3AC5-4A05-C416-F3329170A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Único Canto Arredondado 6">
            <a:extLst>
              <a:ext uri="{FF2B5EF4-FFF2-40B4-BE49-F238E27FC236}">
                <a16:creationId xmlns:a16="http://schemas.microsoft.com/office/drawing/2014/main" id="{E8C6FF11-C72A-0A50-FFDB-E3F6081DEDCE}"/>
              </a:ext>
            </a:extLst>
          </p:cNvPr>
          <p:cNvSpPr/>
          <p:nvPr/>
        </p:nvSpPr>
        <p:spPr bwMode="auto">
          <a:xfrm rot="10800000">
            <a:off x="-2" y="1832616"/>
            <a:ext cx="1773237" cy="5025383"/>
          </a:xfrm>
          <a:prstGeom prst="round1Rect">
            <a:avLst>
              <a:gd name="adj" fmla="val 12369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9" name="Retângulo: Único Canto Arredondado 8">
            <a:extLst>
              <a:ext uri="{FF2B5EF4-FFF2-40B4-BE49-F238E27FC236}">
                <a16:creationId xmlns:a16="http://schemas.microsoft.com/office/drawing/2014/main" id="{E978FC54-5652-F378-50E2-772092C667D3}"/>
              </a:ext>
            </a:extLst>
          </p:cNvPr>
          <p:cNvSpPr/>
          <p:nvPr/>
        </p:nvSpPr>
        <p:spPr bwMode="auto">
          <a:xfrm rot="16200000">
            <a:off x="-2382" y="2382"/>
            <a:ext cx="1778004" cy="1773238"/>
          </a:xfrm>
          <a:prstGeom prst="round1Rect">
            <a:avLst>
              <a:gd name="adj" fmla="val 12369"/>
            </a:avLst>
          </a:prstGeom>
          <a:solidFill>
            <a:srgbClr val="19894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10" name="Retângulo: Único Canto Arredondado 9">
            <a:extLst>
              <a:ext uri="{FF2B5EF4-FFF2-40B4-BE49-F238E27FC236}">
                <a16:creationId xmlns:a16="http://schemas.microsoft.com/office/drawing/2014/main" id="{D4C7918E-2627-5502-27D3-17464F8799D8}"/>
              </a:ext>
            </a:extLst>
          </p:cNvPr>
          <p:cNvSpPr/>
          <p:nvPr/>
        </p:nvSpPr>
        <p:spPr bwMode="auto">
          <a:xfrm>
            <a:off x="1826991" y="-2"/>
            <a:ext cx="10363201" cy="1771653"/>
          </a:xfrm>
          <a:prstGeom prst="round1Rect">
            <a:avLst>
              <a:gd name="adj" fmla="val 12369"/>
            </a:avLst>
          </a:prstGeom>
          <a:solidFill>
            <a:srgbClr val="002F8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3125E11-9508-DBA5-50C2-3C6E028FA44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075" y="298185"/>
            <a:ext cx="2089381" cy="1175277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CCA26773-4521-B3A7-BA15-2CC4484DE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6982" y="582405"/>
            <a:ext cx="9803218" cy="96934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0B97BED-ED40-991E-2F15-F61E85AD28F8}"/>
              </a:ext>
            </a:extLst>
          </p:cNvPr>
          <p:cNvSpPr txBox="1"/>
          <p:nvPr/>
        </p:nvSpPr>
        <p:spPr>
          <a:xfrm>
            <a:off x="2226365" y="1812083"/>
            <a:ext cx="9465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Apresentar os resultados da Gestão Orçamentária e Financeira do Município de Inaciolândia -GO no cumprimento da LRF – Lei de Responsabilidade Fiscal e dos Limites Constitucionais.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7040CB2-060F-E363-9E22-C2BCE869739C}"/>
              </a:ext>
            </a:extLst>
          </p:cNvPr>
          <p:cNvSpPr txBox="1"/>
          <p:nvPr/>
        </p:nvSpPr>
        <p:spPr>
          <a:xfrm>
            <a:off x="2222880" y="3225033"/>
            <a:ext cx="9782074" cy="4236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dirty="0">
                <a:latin typeface="Segoe UI" panose="020B0502040204020203" pitchFamily="34" charset="0"/>
                <a:cs typeface="Segoe UI" panose="020B0502040204020203" pitchFamily="34" charset="0"/>
              </a:rPr>
              <a:t>Apresentar o total das RECEITAS realizadas de Janeiro a Agosto de 2025;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dirty="0">
                <a:latin typeface="Segoe UI" panose="020B0502040204020203" pitchFamily="34" charset="0"/>
                <a:cs typeface="Segoe UI" panose="020B0502040204020203" pitchFamily="34" charset="0"/>
              </a:rPr>
              <a:t>Apresentar o total das DESPESAS realizadas de Janeiro a Agosto de 2025;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dirty="0">
                <a:latin typeface="Segoe UI" panose="020B0502040204020203" pitchFamily="34" charset="0"/>
                <a:cs typeface="Segoe UI" panose="020B0502040204020203" pitchFamily="34" charset="0"/>
              </a:rPr>
              <a:t>Aplicação em Manutenção e Desenvolvimento do Ensino – MDE 4º Bimestre de 2025;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dirty="0">
                <a:latin typeface="Segoe UI" panose="020B0502040204020203" pitchFamily="34" charset="0"/>
                <a:cs typeface="Segoe UI" panose="020B0502040204020203" pitchFamily="34" charset="0"/>
              </a:rPr>
              <a:t>Aplicação em Ações e Serviços Públicos em Saúde – 4º Bimestre de 2025;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dirty="0">
                <a:latin typeface="Segoe UI" panose="020B0502040204020203" pitchFamily="34" charset="0"/>
                <a:cs typeface="Segoe UI" panose="020B0502040204020203" pitchFamily="34" charset="0"/>
              </a:rPr>
              <a:t>Apresentar as despesas com pessoal – 2º Quadrimestre de 2025;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dirty="0">
                <a:latin typeface="Segoe UI" panose="020B0502040204020203" pitchFamily="34" charset="0"/>
                <a:cs typeface="Segoe UI" panose="020B0502040204020203" pitchFamily="34" charset="0"/>
              </a:rPr>
              <a:t>Resultado Primário e Nominal – 2º Quadrimestre de 2025;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dirty="0">
                <a:latin typeface="Segoe UI" panose="020B0502040204020203" pitchFamily="34" charset="0"/>
                <a:cs typeface="Segoe UI" panose="020B0502040204020203" pitchFamily="34" charset="0"/>
              </a:rPr>
              <a:t>Controle do índice de suplementação de Janeiro a Agosto de 2025.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alt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alt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altLang="pt-B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7658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FC4D6-3AC5-4A05-C416-F3329170A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Único Canto Arredondado 6">
            <a:extLst>
              <a:ext uri="{FF2B5EF4-FFF2-40B4-BE49-F238E27FC236}">
                <a16:creationId xmlns:a16="http://schemas.microsoft.com/office/drawing/2014/main" id="{E8C6FF11-C72A-0A50-FFDB-E3F6081DEDCE}"/>
              </a:ext>
            </a:extLst>
          </p:cNvPr>
          <p:cNvSpPr/>
          <p:nvPr/>
        </p:nvSpPr>
        <p:spPr bwMode="auto">
          <a:xfrm rot="10800000">
            <a:off x="-2" y="1832616"/>
            <a:ext cx="1773237" cy="5025383"/>
          </a:xfrm>
          <a:prstGeom prst="round1Rect">
            <a:avLst>
              <a:gd name="adj" fmla="val 12369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9" name="Retângulo: Único Canto Arredondado 8">
            <a:extLst>
              <a:ext uri="{FF2B5EF4-FFF2-40B4-BE49-F238E27FC236}">
                <a16:creationId xmlns:a16="http://schemas.microsoft.com/office/drawing/2014/main" id="{E978FC54-5652-F378-50E2-772092C667D3}"/>
              </a:ext>
            </a:extLst>
          </p:cNvPr>
          <p:cNvSpPr/>
          <p:nvPr/>
        </p:nvSpPr>
        <p:spPr bwMode="auto">
          <a:xfrm rot="16200000">
            <a:off x="-2382" y="2382"/>
            <a:ext cx="1778004" cy="1773238"/>
          </a:xfrm>
          <a:prstGeom prst="round1Rect">
            <a:avLst>
              <a:gd name="adj" fmla="val 12369"/>
            </a:avLst>
          </a:prstGeom>
          <a:solidFill>
            <a:srgbClr val="19894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10" name="Retângulo: Único Canto Arredondado 9">
            <a:extLst>
              <a:ext uri="{FF2B5EF4-FFF2-40B4-BE49-F238E27FC236}">
                <a16:creationId xmlns:a16="http://schemas.microsoft.com/office/drawing/2014/main" id="{D4C7918E-2627-5502-27D3-17464F8799D8}"/>
              </a:ext>
            </a:extLst>
          </p:cNvPr>
          <p:cNvSpPr/>
          <p:nvPr/>
        </p:nvSpPr>
        <p:spPr bwMode="auto">
          <a:xfrm>
            <a:off x="1827213" y="-2"/>
            <a:ext cx="10363201" cy="1771653"/>
          </a:xfrm>
          <a:prstGeom prst="round1Rect">
            <a:avLst>
              <a:gd name="adj" fmla="val 12369"/>
            </a:avLst>
          </a:prstGeom>
          <a:solidFill>
            <a:srgbClr val="002F8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3125E11-9508-DBA5-50C2-3C6E028FA44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075" y="298185"/>
            <a:ext cx="2089381" cy="1175277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CA39E08-D22C-0F39-1348-F2920770C047}"/>
              </a:ext>
            </a:extLst>
          </p:cNvPr>
          <p:cNvSpPr txBox="1"/>
          <p:nvPr/>
        </p:nvSpPr>
        <p:spPr>
          <a:xfrm>
            <a:off x="2440089" y="527807"/>
            <a:ext cx="9616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Receitas</a:t>
            </a:r>
          </a:p>
          <a:p>
            <a:r>
              <a:rPr lang="pt-BR" altLang="pt-BR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2º Quadrimestre 2025</a:t>
            </a:r>
            <a:endParaRPr lang="pt-BR" altLang="pt-BR" sz="3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FF2B9053-135B-1F32-B449-A1949C2618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652176"/>
              </p:ext>
            </p:extLst>
          </p:nvPr>
        </p:nvGraphicFramePr>
        <p:xfrm>
          <a:off x="1931307" y="1990165"/>
          <a:ext cx="9754188" cy="4598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031409" imgH="2781096" progId="Excel.Sheet.12">
                  <p:embed/>
                </p:oleObj>
              </mc:Choice>
              <mc:Fallback>
                <p:oleObj name="Worksheet" r:id="rId3" imgW="8031409" imgH="278109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31307" y="1990165"/>
                        <a:ext cx="9754188" cy="45988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73805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7A4AA5-FA52-5215-71F4-65FF03C0B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Único Canto Arredondado 6">
            <a:extLst>
              <a:ext uri="{FF2B5EF4-FFF2-40B4-BE49-F238E27FC236}">
                <a16:creationId xmlns:a16="http://schemas.microsoft.com/office/drawing/2014/main" id="{641EA22E-E621-1FB8-DA06-2FEC9988E0C5}"/>
              </a:ext>
            </a:extLst>
          </p:cNvPr>
          <p:cNvSpPr/>
          <p:nvPr/>
        </p:nvSpPr>
        <p:spPr bwMode="auto">
          <a:xfrm rot="10800000">
            <a:off x="-2" y="1832616"/>
            <a:ext cx="1773237" cy="5025383"/>
          </a:xfrm>
          <a:prstGeom prst="round1Rect">
            <a:avLst>
              <a:gd name="adj" fmla="val 12369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9" name="Retângulo: Único Canto Arredondado 8">
            <a:extLst>
              <a:ext uri="{FF2B5EF4-FFF2-40B4-BE49-F238E27FC236}">
                <a16:creationId xmlns:a16="http://schemas.microsoft.com/office/drawing/2014/main" id="{8E8BA808-73BE-44B0-8891-2E7B178F1FF1}"/>
              </a:ext>
            </a:extLst>
          </p:cNvPr>
          <p:cNvSpPr/>
          <p:nvPr/>
        </p:nvSpPr>
        <p:spPr bwMode="auto">
          <a:xfrm rot="16200000">
            <a:off x="-2382" y="2382"/>
            <a:ext cx="1778004" cy="1773238"/>
          </a:xfrm>
          <a:prstGeom prst="round1Rect">
            <a:avLst>
              <a:gd name="adj" fmla="val 12369"/>
            </a:avLst>
          </a:prstGeom>
          <a:solidFill>
            <a:srgbClr val="19894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10" name="Retângulo: Único Canto Arredondado 9">
            <a:extLst>
              <a:ext uri="{FF2B5EF4-FFF2-40B4-BE49-F238E27FC236}">
                <a16:creationId xmlns:a16="http://schemas.microsoft.com/office/drawing/2014/main" id="{2CF87ECC-5592-37CB-B384-6B559E4454F5}"/>
              </a:ext>
            </a:extLst>
          </p:cNvPr>
          <p:cNvSpPr/>
          <p:nvPr/>
        </p:nvSpPr>
        <p:spPr bwMode="auto">
          <a:xfrm>
            <a:off x="1827213" y="-2"/>
            <a:ext cx="10363201" cy="1771653"/>
          </a:xfrm>
          <a:prstGeom prst="round1Rect">
            <a:avLst>
              <a:gd name="adj" fmla="val 12369"/>
            </a:avLst>
          </a:prstGeom>
          <a:solidFill>
            <a:srgbClr val="002F8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19435C5-467F-826D-9B3C-66F7B3A7E86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075" y="298185"/>
            <a:ext cx="2089381" cy="1175277"/>
          </a:xfrm>
          <a:prstGeom prst="rect">
            <a:avLst/>
          </a:prstGeom>
        </p:spPr>
      </p:pic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415F9F4D-63CE-AA15-2ECC-81739851A2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998749"/>
              </p:ext>
            </p:extLst>
          </p:nvPr>
        </p:nvGraphicFramePr>
        <p:xfrm>
          <a:off x="2079625" y="2014538"/>
          <a:ext cx="9605963" cy="430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031409" imgH="2826910" progId="Excel.Sheet.12">
                  <p:embed/>
                </p:oleObj>
              </mc:Choice>
              <mc:Fallback>
                <p:oleObj name="Worksheet" r:id="rId3" imgW="8031409" imgH="28269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79625" y="2014538"/>
                        <a:ext cx="9605963" cy="430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Imagem 13">
            <a:extLst>
              <a:ext uri="{FF2B5EF4-FFF2-40B4-BE49-F238E27FC236}">
                <a16:creationId xmlns:a16="http://schemas.microsoft.com/office/drawing/2014/main" id="{C287622C-E583-F559-4C3B-8D7A8ECC26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3236" y="317899"/>
            <a:ext cx="9803218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5056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D1054C-7D43-DD45-F851-1AAB8D403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Único Canto Arredondado 6">
            <a:extLst>
              <a:ext uri="{FF2B5EF4-FFF2-40B4-BE49-F238E27FC236}">
                <a16:creationId xmlns:a16="http://schemas.microsoft.com/office/drawing/2014/main" id="{71D26A93-2741-CFCB-07CD-2ADC21AD5E25}"/>
              </a:ext>
            </a:extLst>
          </p:cNvPr>
          <p:cNvSpPr/>
          <p:nvPr/>
        </p:nvSpPr>
        <p:spPr bwMode="auto">
          <a:xfrm rot="10800000">
            <a:off x="-2" y="1832616"/>
            <a:ext cx="1773237" cy="5025383"/>
          </a:xfrm>
          <a:prstGeom prst="round1Rect">
            <a:avLst>
              <a:gd name="adj" fmla="val 12369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9" name="Retângulo: Único Canto Arredondado 8">
            <a:extLst>
              <a:ext uri="{FF2B5EF4-FFF2-40B4-BE49-F238E27FC236}">
                <a16:creationId xmlns:a16="http://schemas.microsoft.com/office/drawing/2014/main" id="{10FE510A-CAE8-E499-FAD2-A33374E51A7C}"/>
              </a:ext>
            </a:extLst>
          </p:cNvPr>
          <p:cNvSpPr/>
          <p:nvPr/>
        </p:nvSpPr>
        <p:spPr bwMode="auto">
          <a:xfrm rot="16200000">
            <a:off x="-2382" y="2382"/>
            <a:ext cx="1778004" cy="1773238"/>
          </a:xfrm>
          <a:prstGeom prst="round1Rect">
            <a:avLst>
              <a:gd name="adj" fmla="val 12369"/>
            </a:avLst>
          </a:prstGeom>
          <a:solidFill>
            <a:srgbClr val="19894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10" name="Retângulo: Único Canto Arredondado 9">
            <a:extLst>
              <a:ext uri="{FF2B5EF4-FFF2-40B4-BE49-F238E27FC236}">
                <a16:creationId xmlns:a16="http://schemas.microsoft.com/office/drawing/2014/main" id="{91F2DDCE-839A-E824-35E7-8C6743A6C1FE}"/>
              </a:ext>
            </a:extLst>
          </p:cNvPr>
          <p:cNvSpPr/>
          <p:nvPr/>
        </p:nvSpPr>
        <p:spPr bwMode="auto">
          <a:xfrm>
            <a:off x="1827213" y="-2"/>
            <a:ext cx="10363201" cy="1771653"/>
          </a:xfrm>
          <a:prstGeom prst="round1Rect">
            <a:avLst>
              <a:gd name="adj" fmla="val 12369"/>
            </a:avLst>
          </a:prstGeom>
          <a:solidFill>
            <a:srgbClr val="002F8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D41EBC1-6879-A18F-0FEC-7EC0ED5591F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075" y="298185"/>
            <a:ext cx="2089381" cy="1175277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488C4EBF-0666-AB5B-ED90-4B49B3A68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1306" y="218253"/>
            <a:ext cx="9803218" cy="1335140"/>
          </a:xfrm>
          <a:prstGeom prst="rect">
            <a:avLst/>
          </a:prstGeom>
        </p:spPr>
      </p:pic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315628A4-6D7A-0F91-C59C-FB2EAA0D58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692344"/>
              </p:ext>
            </p:extLst>
          </p:nvPr>
        </p:nvGraphicFramePr>
        <p:xfrm>
          <a:off x="1931306" y="2093821"/>
          <a:ext cx="9803218" cy="4502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7117009" imgH="2582991" progId="Excel.Sheet.12">
                  <p:embed/>
                </p:oleObj>
              </mc:Choice>
              <mc:Fallback>
                <p:oleObj name="Worksheet" r:id="rId4" imgW="7117009" imgH="258299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31306" y="2093821"/>
                        <a:ext cx="9803218" cy="45029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54426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E2DC0-53FE-1FB1-68D7-3B79FD325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31CA325B-D30E-2ED7-D509-A471E93930A1}"/>
              </a:ext>
            </a:extLst>
          </p:cNvPr>
          <p:cNvCxnSpPr/>
          <p:nvPr/>
        </p:nvCxnSpPr>
        <p:spPr>
          <a:xfrm>
            <a:off x="326571" y="7324533"/>
            <a:ext cx="1159795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Retângulo: Único Canto Arredondado 6">
            <a:extLst>
              <a:ext uri="{FF2B5EF4-FFF2-40B4-BE49-F238E27FC236}">
                <a16:creationId xmlns:a16="http://schemas.microsoft.com/office/drawing/2014/main" id="{F2264A83-F984-0192-7746-626763A3025E}"/>
              </a:ext>
            </a:extLst>
          </p:cNvPr>
          <p:cNvSpPr/>
          <p:nvPr/>
        </p:nvSpPr>
        <p:spPr bwMode="auto">
          <a:xfrm rot="10800000">
            <a:off x="-2" y="1832616"/>
            <a:ext cx="1773237" cy="5025383"/>
          </a:xfrm>
          <a:prstGeom prst="round1Rect">
            <a:avLst>
              <a:gd name="adj" fmla="val 12369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9" name="Retângulo: Único Canto Arredondado 8">
            <a:extLst>
              <a:ext uri="{FF2B5EF4-FFF2-40B4-BE49-F238E27FC236}">
                <a16:creationId xmlns:a16="http://schemas.microsoft.com/office/drawing/2014/main" id="{9E30F299-F603-EEEC-4088-9721560D9283}"/>
              </a:ext>
            </a:extLst>
          </p:cNvPr>
          <p:cNvSpPr/>
          <p:nvPr/>
        </p:nvSpPr>
        <p:spPr bwMode="auto">
          <a:xfrm rot="16200000">
            <a:off x="-2382" y="2382"/>
            <a:ext cx="1778004" cy="1773238"/>
          </a:xfrm>
          <a:prstGeom prst="round1Rect">
            <a:avLst>
              <a:gd name="adj" fmla="val 12369"/>
            </a:avLst>
          </a:prstGeom>
          <a:solidFill>
            <a:srgbClr val="19894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10" name="Retângulo: Único Canto Arredondado 9">
            <a:extLst>
              <a:ext uri="{FF2B5EF4-FFF2-40B4-BE49-F238E27FC236}">
                <a16:creationId xmlns:a16="http://schemas.microsoft.com/office/drawing/2014/main" id="{7524E961-B913-C7BF-A13D-14920CCE6994}"/>
              </a:ext>
            </a:extLst>
          </p:cNvPr>
          <p:cNvSpPr/>
          <p:nvPr/>
        </p:nvSpPr>
        <p:spPr bwMode="auto">
          <a:xfrm>
            <a:off x="1827213" y="-2"/>
            <a:ext cx="10363201" cy="1771653"/>
          </a:xfrm>
          <a:prstGeom prst="round1Rect">
            <a:avLst>
              <a:gd name="adj" fmla="val 12369"/>
            </a:avLst>
          </a:prstGeom>
          <a:solidFill>
            <a:srgbClr val="002F8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FAA6CCB-C1C3-FFEC-3AC5-CF0843F76A9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075" y="298185"/>
            <a:ext cx="2089381" cy="1175277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EB21300E-490E-CD45-F9BA-99E9D59DD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1306" y="552343"/>
            <a:ext cx="9333785" cy="1219306"/>
          </a:xfrm>
          <a:prstGeom prst="rect">
            <a:avLst/>
          </a:prstGeom>
        </p:spPr>
      </p:pic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15D8A426-3638-D572-3A00-D8992A41B2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065837"/>
              </p:ext>
            </p:extLst>
          </p:nvPr>
        </p:nvGraphicFramePr>
        <p:xfrm>
          <a:off x="1931306" y="2163666"/>
          <a:ext cx="4783259" cy="364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4572000" imgH="2384887" progId="Excel.Sheet.12">
                  <p:embed/>
                </p:oleObj>
              </mc:Choice>
              <mc:Fallback>
                <p:oleObj name="Worksheet" r:id="rId4" imgW="4572000" imgH="238488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31306" y="2163666"/>
                        <a:ext cx="4783259" cy="3645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57C86F7B-9C9D-DABA-A678-636FD94DE1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498409"/>
              </p:ext>
            </p:extLst>
          </p:nvPr>
        </p:nvGraphicFramePr>
        <p:xfrm>
          <a:off x="7008813" y="2025807"/>
          <a:ext cx="4572000" cy="4279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4572000" imgH="2568144" progId="Excel.Sheet.12">
                  <p:embed/>
                </p:oleObj>
              </mc:Choice>
              <mc:Fallback>
                <p:oleObj name="Worksheet" r:id="rId6" imgW="4572000" imgH="256814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08813" y="2025807"/>
                        <a:ext cx="4572000" cy="42798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94588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1BB910-A4E2-EAD5-AB21-71CB5904A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536BE4FC-0FE4-1CE5-A38E-D4D5FD8CE0CE}"/>
              </a:ext>
            </a:extLst>
          </p:cNvPr>
          <p:cNvCxnSpPr/>
          <p:nvPr/>
        </p:nvCxnSpPr>
        <p:spPr>
          <a:xfrm>
            <a:off x="326571" y="7324533"/>
            <a:ext cx="1159795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Retângulo: Único Canto Arredondado 6">
            <a:extLst>
              <a:ext uri="{FF2B5EF4-FFF2-40B4-BE49-F238E27FC236}">
                <a16:creationId xmlns:a16="http://schemas.microsoft.com/office/drawing/2014/main" id="{240E870E-BB6B-8ED7-82E5-BFDF9F0DC6BE}"/>
              </a:ext>
            </a:extLst>
          </p:cNvPr>
          <p:cNvSpPr/>
          <p:nvPr/>
        </p:nvSpPr>
        <p:spPr bwMode="auto">
          <a:xfrm rot="10800000">
            <a:off x="-2" y="1832616"/>
            <a:ext cx="1773237" cy="5025383"/>
          </a:xfrm>
          <a:prstGeom prst="round1Rect">
            <a:avLst>
              <a:gd name="adj" fmla="val 12369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9" name="Retângulo: Único Canto Arredondado 8">
            <a:extLst>
              <a:ext uri="{FF2B5EF4-FFF2-40B4-BE49-F238E27FC236}">
                <a16:creationId xmlns:a16="http://schemas.microsoft.com/office/drawing/2014/main" id="{DE4B03CC-D252-9C91-66F8-29753686A7F0}"/>
              </a:ext>
            </a:extLst>
          </p:cNvPr>
          <p:cNvSpPr/>
          <p:nvPr/>
        </p:nvSpPr>
        <p:spPr bwMode="auto">
          <a:xfrm rot="16200000">
            <a:off x="-2382" y="2382"/>
            <a:ext cx="1778004" cy="1773238"/>
          </a:xfrm>
          <a:prstGeom prst="round1Rect">
            <a:avLst>
              <a:gd name="adj" fmla="val 12369"/>
            </a:avLst>
          </a:prstGeom>
          <a:solidFill>
            <a:srgbClr val="19894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sp>
        <p:nvSpPr>
          <p:cNvPr id="10" name="Retângulo: Único Canto Arredondado 9">
            <a:extLst>
              <a:ext uri="{FF2B5EF4-FFF2-40B4-BE49-F238E27FC236}">
                <a16:creationId xmlns:a16="http://schemas.microsoft.com/office/drawing/2014/main" id="{D9493243-AD4D-298A-3F0E-869EDDE7F21F}"/>
              </a:ext>
            </a:extLst>
          </p:cNvPr>
          <p:cNvSpPr/>
          <p:nvPr/>
        </p:nvSpPr>
        <p:spPr bwMode="auto">
          <a:xfrm>
            <a:off x="1827213" y="-2"/>
            <a:ext cx="10363201" cy="1771653"/>
          </a:xfrm>
          <a:prstGeom prst="round1Rect">
            <a:avLst>
              <a:gd name="adj" fmla="val 12369"/>
            </a:avLst>
          </a:prstGeom>
          <a:solidFill>
            <a:srgbClr val="002F8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5723596-BCBC-A3AC-6010-978C94A0530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075" y="298185"/>
            <a:ext cx="2089381" cy="117527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F1C873E-E9C3-9777-1BCE-C8F7A834F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237" y="308769"/>
            <a:ext cx="10151286" cy="1219306"/>
          </a:xfrm>
          <a:prstGeom prst="rect">
            <a:avLst/>
          </a:prstGeom>
        </p:spPr>
      </p:pic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6047EA94-30D6-1722-DC2A-87B82A3007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286371"/>
              </p:ext>
            </p:extLst>
          </p:nvPr>
        </p:nvGraphicFramePr>
        <p:xfrm>
          <a:off x="2097741" y="2238185"/>
          <a:ext cx="9574306" cy="3907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844505" imgH="1470723" progId="Excel.Sheet.12">
                  <p:embed/>
                </p:oleObj>
              </mc:Choice>
              <mc:Fallback>
                <p:oleObj name="Worksheet" r:id="rId4" imgW="5844505" imgH="147072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97741" y="2238185"/>
                        <a:ext cx="9574306" cy="39071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7830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1717</TotalTime>
  <Words>391</Words>
  <Application>Microsoft Office PowerPoint</Application>
  <PresentationFormat>Widescreen</PresentationFormat>
  <Paragraphs>28</Paragraphs>
  <Slides>15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Segoe UI</vt:lpstr>
      <vt:lpstr>Times New Roman</vt:lpstr>
      <vt:lpstr>Tema do Office</vt:lpstr>
      <vt:lpstr>Planilha do Microsoft Excel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Neyton Dos Santos Araujo - CEPRioVerde</dc:creator>
  <cp:lastModifiedBy>FRANCIEL BRAGANHOLO</cp:lastModifiedBy>
  <cp:revision>20</cp:revision>
  <dcterms:created xsi:type="dcterms:W3CDTF">2025-03-13T12:46:27Z</dcterms:created>
  <dcterms:modified xsi:type="dcterms:W3CDTF">2025-09-25T18:50:31Z</dcterms:modified>
</cp:coreProperties>
</file>