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28"/>
  </p:notesMasterIdLst>
  <p:handoutMasterIdLst>
    <p:handoutMasterId r:id="rId29"/>
  </p:handoutMasterIdLst>
  <p:sldIdLst>
    <p:sldId id="691" r:id="rId2"/>
    <p:sldId id="669" r:id="rId3"/>
    <p:sldId id="697" r:id="rId4"/>
    <p:sldId id="699" r:id="rId5"/>
    <p:sldId id="671" r:id="rId6"/>
    <p:sldId id="692" r:id="rId7"/>
    <p:sldId id="696" r:id="rId8"/>
    <p:sldId id="673" r:id="rId9"/>
    <p:sldId id="714" r:id="rId10"/>
    <p:sldId id="712" r:id="rId11"/>
    <p:sldId id="713" r:id="rId12"/>
    <p:sldId id="708" r:id="rId13"/>
    <p:sldId id="705" r:id="rId14"/>
    <p:sldId id="715" r:id="rId15"/>
    <p:sldId id="716" r:id="rId16"/>
    <p:sldId id="693" r:id="rId17"/>
    <p:sldId id="717" r:id="rId18"/>
    <p:sldId id="719" r:id="rId19"/>
    <p:sldId id="718" r:id="rId20"/>
    <p:sldId id="720" r:id="rId21"/>
    <p:sldId id="684" r:id="rId22"/>
    <p:sldId id="706" r:id="rId23"/>
    <p:sldId id="721" r:id="rId24"/>
    <p:sldId id="722" r:id="rId25"/>
    <p:sldId id="723" r:id="rId26"/>
    <p:sldId id="686" r:id="rId27"/>
  </p:sldIdLst>
  <p:sldSz cx="9144000" cy="5143500" type="screen16x9"/>
  <p:notesSz cx="6807200" cy="9939338"/>
  <p:custDataLst>
    <p:tags r:id="rId30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239">
          <p15:clr>
            <a:srgbClr val="A4A3A4"/>
          </p15:clr>
        </p15:guide>
        <p15:guide id="2" pos="213">
          <p15:clr>
            <a:srgbClr val="A4A3A4"/>
          </p15:clr>
        </p15:guide>
        <p15:guide id="3" pos="55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66"/>
    <a:srgbClr val="0C500C"/>
    <a:srgbClr val="000000"/>
    <a:srgbClr val="FFFFFF"/>
    <a:srgbClr val="37B3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B89E5-F7FB-4254-9761-97A3B55889AA}" v="91" dt="2021-04-08T16:33:20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2C8C85-51F0-491E-9774-3900AFEF0FD7}" styleName="Estilo Claro 2 - Ênfase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11" autoAdjust="0"/>
    <p:restoredTop sz="94600" autoAdjust="0"/>
  </p:normalViewPr>
  <p:slideViewPr>
    <p:cSldViewPr snapToGrid="0">
      <p:cViewPr varScale="1">
        <p:scale>
          <a:sx n="113" d="100"/>
          <a:sy n="113" d="100"/>
        </p:scale>
        <p:origin x="130" y="106"/>
      </p:cViewPr>
      <p:guideLst>
        <p:guide orient="horz" pos="3239"/>
        <p:guide pos="213"/>
        <p:guide pos="5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Orçamento</a:t>
            </a:r>
            <a:r>
              <a:rPr lang="pt-BR" baseline="0"/>
              <a:t> x Arrecadação</a:t>
            </a:r>
            <a:endParaRPr lang="pt-BR"/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'ORÇAMENTO X EXECUÇÃO'!$B$2</c:f>
              <c:strCache>
                <c:ptCount val="1"/>
                <c:pt idx="0">
                  <c:v>ORÇAMENTO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'ORÇAMENTO X EXECUÇÃO'!$A$3:$A$6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'ORÇAMENTO X EXECUÇÃO'!$B$3:$B$6</c:f>
              <c:numCache>
                <c:formatCode>_("R$"* #,##0.00_);_("R$"* \(#,##0.00\);_("R$"* "-"??_);_(@_)</c:formatCode>
                <c:ptCount val="4"/>
                <c:pt idx="0">
                  <c:v>30071100</c:v>
                </c:pt>
                <c:pt idx="1">
                  <c:v>33183479.91</c:v>
                </c:pt>
                <c:pt idx="2">
                  <c:v>34666290</c:v>
                </c:pt>
                <c:pt idx="3">
                  <c:v>35118140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AB-4F72-A354-63BE921FFFAE}"/>
            </c:ext>
          </c:extLst>
        </c:ser>
        <c:ser>
          <c:idx val="1"/>
          <c:order val="1"/>
          <c:tx>
            <c:strRef>
              <c:f>'ORÇAMENTO X EXECUÇÃO'!$C$2</c:f>
              <c:strCache>
                <c:ptCount val="1"/>
                <c:pt idx="0">
                  <c:v>ARRECADADO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numRef>
              <c:f>'ORÇAMENTO X EXECUÇÃO'!$A$3:$A$6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'ORÇAMENTO X EXECUÇÃO'!$C$3:$C$6</c:f>
              <c:numCache>
                <c:formatCode>_("R$"* #,##0.00_);_("R$"* \(#,##0.00\);_("R$"* "-"??_);_(@_)</c:formatCode>
                <c:ptCount val="4"/>
                <c:pt idx="0">
                  <c:v>26503165.699999999</c:v>
                </c:pt>
                <c:pt idx="1">
                  <c:v>28811630.059999999</c:v>
                </c:pt>
                <c:pt idx="2">
                  <c:v>37997524.560000002</c:v>
                </c:pt>
                <c:pt idx="3">
                  <c:v>37997524.560000002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AB-4F72-A354-63BE921FFF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75535"/>
        <c:axId val="1"/>
      </c:barChart>
      <c:catAx>
        <c:axId val="3807553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075535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008845204096225"/>
          <c:y val="0.90564049389569701"/>
          <c:w val="0.18365359316456595"/>
          <c:h val="7.3981899501338627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pt-BR"/>
              <a:t>Orçamento</a:t>
            </a:r>
            <a:r>
              <a:rPr lang="pt-BR" baseline="0"/>
              <a:t> x Execução</a:t>
            </a:r>
            <a:endParaRPr lang="pt-BR"/>
          </a:p>
        </c:rich>
      </c:tx>
      <c:layout>
        <c:manualLayout>
          <c:xMode val="edge"/>
          <c:yMode val="edge"/>
          <c:x val="0.38864380678876986"/>
          <c:y val="5.5035773252614202E-3"/>
        </c:manualLayout>
      </c:layout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'ORÇAMxEXECUÇÃO DESPESAS'!$B$2</c:f>
              <c:strCache>
                <c:ptCount val="1"/>
                <c:pt idx="0">
                  <c:v>ORÇAMENTO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'ORÇAMxEXECUÇÃO DESPESAS'!$A$3:$A$6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'ORÇAMxEXECUÇÃO DESPESAS'!$B$3:$B$6</c:f>
              <c:numCache>
                <c:formatCode>_("R$"* #,##0.00_);_("R$"* \(#,##0.00\);_("R$"* "-"??_);_(@_)</c:formatCode>
                <c:ptCount val="4"/>
                <c:pt idx="0">
                  <c:v>30071100</c:v>
                </c:pt>
                <c:pt idx="1">
                  <c:v>33183479.91</c:v>
                </c:pt>
                <c:pt idx="2">
                  <c:v>34666290</c:v>
                </c:pt>
                <c:pt idx="3">
                  <c:v>35118140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56-4FAB-AB22-CCD2C29BBB85}"/>
            </c:ext>
          </c:extLst>
        </c:ser>
        <c:ser>
          <c:idx val="1"/>
          <c:order val="1"/>
          <c:tx>
            <c:strRef>
              <c:f>'ORÇAMxEXECUÇÃO DESPESAS'!$C$2</c:f>
              <c:strCache>
                <c:ptCount val="1"/>
                <c:pt idx="0">
                  <c:v>EXECUTADO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numRef>
              <c:f>'ORÇAMxEXECUÇÃO DESPESAS'!$A$3:$A$6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'ORÇAMxEXECUÇÃO DESPESAS'!$C$3:$C$6</c:f>
              <c:numCache>
                <c:formatCode>_("R$"* #,##0.00_);_("R$"* \(#,##0.00\);_("R$"* "-"??_);_(@_)</c:formatCode>
                <c:ptCount val="4"/>
                <c:pt idx="0">
                  <c:v>26627904.879999999</c:v>
                </c:pt>
                <c:pt idx="1">
                  <c:v>30074134.879999999</c:v>
                </c:pt>
                <c:pt idx="2">
                  <c:v>34375569.600000001</c:v>
                </c:pt>
                <c:pt idx="3">
                  <c:v>34375569.600000001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56-4FAB-AB22-CCD2C29BB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76783"/>
        <c:axId val="1"/>
      </c:barChart>
      <c:catAx>
        <c:axId val="380767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R$&quot;* #,##0.00_);_(&quot;R$&quot;* \(#,##0.00\);_(&quot;R$&quot;* &quot;-&quot;??_);_(@_)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076783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03385137926936"/>
          <c:y val="0.89447241136687028"/>
          <c:w val="0.18972933146613988"/>
          <c:h val="7.7780209684075688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'RESULTADO PRIMARIO E NOMINAL'!$A$20</c:f>
              <c:strCache>
                <c:ptCount val="1"/>
                <c:pt idx="0">
                  <c:v>Receitas Primárias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numRef>
              <c:f>'RESULTADO PRIMARIO E NOMINAL'!$B$19:$E$19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'RESULTADO PRIMARIO E NOMINAL'!$B$20:$E$20</c:f>
              <c:numCache>
                <c:formatCode>#,##0.00_ ;[Red]\-#,##0.00\ </c:formatCode>
                <c:ptCount val="4"/>
                <c:pt idx="0">
                  <c:v>24483815.870000001</c:v>
                </c:pt>
                <c:pt idx="1">
                  <c:v>26785738.739999998</c:v>
                </c:pt>
                <c:pt idx="2">
                  <c:v>34407439.439999998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27-414F-B384-FE5F664537A7}"/>
            </c:ext>
          </c:extLst>
        </c:ser>
        <c:ser>
          <c:idx val="1"/>
          <c:order val="1"/>
          <c:tx>
            <c:strRef>
              <c:f>'RESULTADO PRIMARIO E NOMINAL'!$A$21</c:f>
              <c:strCache>
                <c:ptCount val="1"/>
                <c:pt idx="0">
                  <c:v>Despesas Primárias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numRef>
              <c:f>'RESULTADO PRIMARIO E NOMINAL'!$B$19:$E$19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'RESULTADO PRIMARIO E NOMINAL'!$B$21:$E$21</c:f>
              <c:numCache>
                <c:formatCode>#,##0.00_ ;[Red]\-#,##0.00\ </c:formatCode>
                <c:ptCount val="4"/>
                <c:pt idx="0">
                  <c:v>26511334.719999999</c:v>
                </c:pt>
                <c:pt idx="1">
                  <c:v>27649860.199999999</c:v>
                </c:pt>
                <c:pt idx="2">
                  <c:v>31238217.300000001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27-414F-B384-FE5F664537A7}"/>
            </c:ext>
          </c:extLst>
        </c:ser>
        <c:ser>
          <c:idx val="2"/>
          <c:order val="2"/>
          <c:tx>
            <c:strRef>
              <c:f>'RESULTADO PRIMARIO E NOMINAL'!$A$22</c:f>
              <c:strCache>
                <c:ptCount val="1"/>
                <c:pt idx="0">
                  <c:v>Resultado Primário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numRef>
              <c:f>'RESULTADO PRIMARIO E NOMINAL'!$B$19:$E$19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'RESULTADO PRIMARIO E NOMINAL'!$B$22:$E$22</c:f>
              <c:numCache>
                <c:formatCode>#,##0.00_ ;[Red]\-#,##0.00\ </c:formatCode>
                <c:ptCount val="4"/>
                <c:pt idx="0">
                  <c:v>-2027518.8499999978</c:v>
                </c:pt>
                <c:pt idx="1">
                  <c:v>-864121.46000000089</c:v>
                </c:pt>
                <c:pt idx="2">
                  <c:v>3169222.1399999969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27-414F-B384-FE5F66453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22287"/>
        <c:axId val="1"/>
      </c:barChart>
      <c:catAx>
        <c:axId val="38022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_ ;[Red]\-#,##0.00\ 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38022287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24317457125727254"/>
          <c:y val="0.90209215249516717"/>
          <c:w val="0.51368271835354085"/>
          <c:h val="6.7012559899641E-2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pt-BR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24516" cy="52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26" tIns="45113" rIns="90226" bIns="45113" numCol="1" anchor="t" anchorCtr="0" compatLnSpc="1">
            <a:prstTxWarp prst="textNoShape">
              <a:avLst/>
            </a:prstTxWarp>
          </a:bodyPr>
          <a:lstStyle>
            <a:lvl1pPr defTabSz="90023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3002" y="1"/>
            <a:ext cx="3000330" cy="527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26" tIns="45113" rIns="90226" bIns="45113" numCol="1" anchor="t" anchorCtr="0" compatLnSpc="1">
            <a:prstTxWarp prst="textNoShape">
              <a:avLst/>
            </a:prstTxWarp>
          </a:bodyPr>
          <a:lstStyle>
            <a:lvl1pPr algn="r" defTabSz="90023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197"/>
            <a:ext cx="2924516" cy="52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26" tIns="45113" rIns="90226" bIns="45113" numCol="1" anchor="b" anchorCtr="0" compatLnSpc="1">
            <a:prstTxWarp prst="textNoShape">
              <a:avLst/>
            </a:prstTxWarp>
          </a:bodyPr>
          <a:lstStyle>
            <a:lvl1pPr defTabSz="900233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3002" y="9421197"/>
            <a:ext cx="3000330" cy="527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26" tIns="45113" rIns="90226" bIns="45113" numCol="1" anchor="b" anchorCtr="0" compatLnSpc="1">
            <a:prstTxWarp prst="textNoShape">
              <a:avLst/>
            </a:prstTxWarp>
          </a:bodyPr>
          <a:lstStyle>
            <a:lvl1pPr algn="r" defTabSz="900233" eaLnBrk="1" hangingPunct="1">
              <a:defRPr sz="1200" smtClean="0"/>
            </a:lvl1pPr>
          </a:lstStyle>
          <a:p>
            <a:pPr>
              <a:defRPr/>
            </a:pPr>
            <a:fld id="{B8CE588B-F950-4A9C-89E0-1BC112AD2CF0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3912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8711" cy="4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9" tIns="47836" rIns="95669" bIns="47836" numCol="1" anchor="t" anchorCtr="0" compatLnSpc="1">
            <a:prstTxWarp prst="textNoShape">
              <a:avLst/>
            </a:prstTxWarp>
          </a:bodyPr>
          <a:lstStyle>
            <a:lvl1pPr defTabSz="95489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8490" y="0"/>
            <a:ext cx="2948711" cy="49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9" tIns="47836" rIns="95669" bIns="47836" numCol="1" anchor="t" anchorCtr="0" compatLnSpc="1">
            <a:prstTxWarp prst="textNoShape">
              <a:avLst/>
            </a:prstTxWarp>
          </a:bodyPr>
          <a:lstStyle>
            <a:lvl1pPr algn="r" defTabSz="95489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27812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167" y="4721026"/>
            <a:ext cx="4990871" cy="4472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9" tIns="47836" rIns="95669" bIns="478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Klicken Sie, um die Formate des Vorlagentextes zu bearbeiten</a:t>
            </a:r>
          </a:p>
          <a:p>
            <a:pPr lvl="1"/>
            <a:r>
              <a:rPr lang="en-GB" noProof="0"/>
              <a:t>Zweite Ebene</a:t>
            </a:r>
          </a:p>
          <a:p>
            <a:pPr lvl="2"/>
            <a:r>
              <a:rPr lang="en-GB" noProof="0"/>
              <a:t>Dritte Ebene</a:t>
            </a:r>
          </a:p>
          <a:p>
            <a:pPr lvl="3"/>
            <a:r>
              <a:rPr lang="en-GB" noProof="0"/>
              <a:t>Vierte Ebene</a:t>
            </a:r>
          </a:p>
          <a:p>
            <a:pPr lvl="4"/>
            <a:r>
              <a:rPr lang="en-GB" noProof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55"/>
            <a:ext cx="2948711" cy="49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9" tIns="47836" rIns="95669" bIns="47836" numCol="1" anchor="b" anchorCtr="0" compatLnSpc="1">
            <a:prstTxWarp prst="textNoShape">
              <a:avLst/>
            </a:prstTxWarp>
          </a:bodyPr>
          <a:lstStyle>
            <a:lvl1pPr defTabSz="954890" eaLnBrk="1" hangingPunct="1">
              <a:defRPr sz="13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8490" y="9443655"/>
            <a:ext cx="2948711" cy="49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69" tIns="47836" rIns="95669" bIns="47836" numCol="1" anchor="b" anchorCtr="0" compatLnSpc="1">
            <a:prstTxWarp prst="textNoShape">
              <a:avLst/>
            </a:prstTxWarp>
          </a:bodyPr>
          <a:lstStyle>
            <a:lvl1pPr algn="r" defTabSz="954890" eaLnBrk="1" hangingPunct="1">
              <a:defRPr sz="1300" smtClean="0"/>
            </a:lvl1pPr>
          </a:lstStyle>
          <a:p>
            <a:pPr>
              <a:defRPr/>
            </a:pPr>
            <a:fld id="{0B7ECBA6-031C-4B9E-8872-CFDF92235769}" type="slidenum">
              <a:rPr lang="en-GB"/>
              <a:pPr>
                <a:defRPr/>
              </a:pPr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43562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56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28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00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7213" algn="l" defTabSz="9128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618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58490" y="9443655"/>
            <a:ext cx="2948711" cy="49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9" tIns="47836" rIns="95669" bIns="47836" anchor="b"/>
          <a:lstStyle/>
          <a:p>
            <a:pPr algn="r" defTabSz="954890" eaLnBrk="1" hangingPunct="1"/>
            <a:fld id="{BBE33F1B-58E5-4749-B52C-3081F328B74D}" type="slidenum">
              <a:rPr lang="en-GB" sz="1300"/>
              <a:pPr algn="r" defTabSz="954890" eaLnBrk="1" hangingPunct="1"/>
              <a:t>2</a:t>
            </a:fld>
            <a:endParaRPr lang="en-GB" sz="1300" dirty="0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6802" y="5308146"/>
            <a:ext cx="6384573" cy="4093801"/>
          </a:xfrm>
          <a:noFill/>
          <a:ln/>
        </p:spPr>
        <p:txBody>
          <a:bodyPr lIns="90514" tIns="45258" rIns="90514" bIns="45258"/>
          <a:lstStyle/>
          <a:p>
            <a:pPr defTabSz="925954" eaLnBrk="1" hangingPunct="1"/>
            <a:endParaRPr lang="en-GB" dirty="0"/>
          </a:p>
        </p:txBody>
      </p:sp>
      <p:sp>
        <p:nvSpPr>
          <p:cNvPr id="28676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08075" y="0"/>
            <a:ext cx="9023350" cy="5075238"/>
          </a:xfrm>
          <a:ln/>
        </p:spPr>
      </p:sp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7C99DE8C-A20D-4CF0-9E77-0977EFA53D4E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280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58490" y="9443655"/>
            <a:ext cx="2948711" cy="49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9" tIns="47836" rIns="95669" bIns="47836" anchor="b"/>
          <a:lstStyle/>
          <a:p>
            <a:pPr algn="r" defTabSz="954890" eaLnBrk="1" hangingPunct="1"/>
            <a:fld id="{BBE33F1B-58E5-4749-B52C-3081F328B74D}" type="slidenum">
              <a:rPr lang="en-GB" sz="1300"/>
              <a:pPr algn="r" defTabSz="954890" eaLnBrk="1" hangingPunct="1"/>
              <a:t>3</a:t>
            </a:fld>
            <a:endParaRPr lang="en-GB" sz="1300" dirty="0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6802" y="5308146"/>
            <a:ext cx="6384573" cy="4093801"/>
          </a:xfrm>
          <a:noFill/>
          <a:ln/>
        </p:spPr>
        <p:txBody>
          <a:bodyPr lIns="90514" tIns="45258" rIns="90514" bIns="45258"/>
          <a:lstStyle/>
          <a:p>
            <a:pPr defTabSz="925954" eaLnBrk="1" hangingPunct="1"/>
            <a:endParaRPr lang="en-GB" dirty="0"/>
          </a:p>
        </p:txBody>
      </p:sp>
      <p:sp>
        <p:nvSpPr>
          <p:cNvPr id="28676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08075" y="0"/>
            <a:ext cx="9023350" cy="5075238"/>
          </a:xfrm>
          <a:ln/>
        </p:spPr>
      </p:sp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B7A8851C-57B9-4796-947D-5139D55723CA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608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 txBox="1">
            <a:spLocks noGrp="1" noChangeArrowheads="1"/>
          </p:cNvSpPr>
          <p:nvPr/>
        </p:nvSpPr>
        <p:spPr bwMode="auto">
          <a:xfrm>
            <a:off x="3858490" y="9443655"/>
            <a:ext cx="2948711" cy="495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669" tIns="47836" rIns="95669" bIns="47836" anchor="b"/>
          <a:lstStyle/>
          <a:p>
            <a:pPr algn="r" defTabSz="954890" eaLnBrk="1" hangingPunct="1"/>
            <a:fld id="{BBE33F1B-58E5-4749-B52C-3081F328B74D}" type="slidenum">
              <a:rPr lang="en-GB" sz="1300"/>
              <a:pPr algn="r" defTabSz="954890" eaLnBrk="1" hangingPunct="1"/>
              <a:t>4</a:t>
            </a:fld>
            <a:endParaRPr lang="en-GB" sz="1300" dirty="0"/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6802" y="5308146"/>
            <a:ext cx="6384573" cy="4093801"/>
          </a:xfrm>
          <a:noFill/>
          <a:ln/>
        </p:spPr>
        <p:txBody>
          <a:bodyPr lIns="90514" tIns="45258" rIns="90514" bIns="45258"/>
          <a:lstStyle/>
          <a:p>
            <a:pPr defTabSz="925954" eaLnBrk="1" hangingPunct="1"/>
            <a:endParaRPr lang="en-GB" dirty="0"/>
          </a:p>
        </p:txBody>
      </p:sp>
      <p:sp>
        <p:nvSpPr>
          <p:cNvPr id="28676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1108075" y="0"/>
            <a:ext cx="9023350" cy="5075238"/>
          </a:xfrm>
          <a:ln/>
        </p:spPr>
      </p:sp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5B395A1-0C07-4AC2-AF0C-A363F1ED837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389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089604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1757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205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4713"/>
            <a:ext cx="2133600" cy="35718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4713"/>
            <a:ext cx="2133600" cy="3571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/>
            </a:lvl1pPr>
          </a:lstStyle>
          <a:p>
            <a:pPr>
              <a:defRPr/>
            </a:pPr>
            <a:fld id="{86D9DA25-4249-44D0-A854-060BE71BEB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5" descr="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225" y="4754563"/>
            <a:ext cx="12461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13828851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7" name="Imagem 5" descr="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225" y="4754563"/>
            <a:ext cx="12461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8300343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8" name="Imagem 6" descr="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225" y="4754563"/>
            <a:ext cx="12461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741342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  <p:pic>
        <p:nvPicPr>
          <p:cNvPr id="10" name="Imagem 5" descr="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225" y="4754563"/>
            <a:ext cx="1246188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29944536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795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0352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336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804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084D9-2D99-4A6D-A424-F297FAE4F9D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75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  <p:sldLayoutId id="2147483960" r:id="rId12"/>
  </p:sldLayoutIdLst>
  <p:transition spd="med">
    <p:wipe dir="r"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465263" y="1049154"/>
            <a:ext cx="6053137" cy="382605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pt-BR" sz="1600" b="1" dirty="0">
              <a:solidFill>
                <a:srgbClr val="002060"/>
              </a:solidFill>
              <a:latin typeface="Verdana" pitchFamily="34" charset="0"/>
            </a:endParaRPr>
          </a:p>
          <a:p>
            <a:pPr algn="ctr">
              <a:buNone/>
            </a:pPr>
            <a:endParaRPr lang="pt-BR" sz="1800" b="1" dirty="0">
              <a:solidFill>
                <a:srgbClr val="002060"/>
              </a:solidFill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endParaRPr lang="pt-BR" sz="3000" b="1" dirty="0">
              <a:solidFill>
                <a:schemeClr val="tx2"/>
              </a:solidFill>
              <a:latin typeface="Arial Black" pitchFamily="34" charset="0"/>
            </a:endParaRPr>
          </a:p>
          <a:p>
            <a:pPr algn="ctr" eaLnBrk="1" hangingPunct="1">
              <a:buFontTx/>
              <a:buNone/>
            </a:pPr>
            <a:r>
              <a:rPr lang="pt-BR" sz="3000" b="1" dirty="0">
                <a:solidFill>
                  <a:schemeClr val="tx2"/>
                </a:solidFill>
                <a:latin typeface="Arial Black" pitchFamily="34" charset="0"/>
              </a:rPr>
              <a:t>AUDIÊNCIA PÚBLICA</a:t>
            </a:r>
          </a:p>
          <a:p>
            <a:pPr algn="ctr" eaLnBrk="1" hangingPunct="1">
              <a:buFontTx/>
              <a:buNone/>
            </a:pPr>
            <a:r>
              <a:rPr lang="pt-BR" b="1" dirty="0">
                <a:solidFill>
                  <a:schemeClr val="tx2"/>
                </a:solidFill>
                <a:latin typeface="Arial Black" pitchFamily="34" charset="0"/>
              </a:rPr>
              <a:t>LDO – 2022</a:t>
            </a:r>
          </a:p>
          <a:p>
            <a:pPr algn="ctr" eaLnBrk="1" hangingPunct="1">
              <a:buFontTx/>
              <a:buNone/>
            </a:pPr>
            <a:endParaRPr lang="pt-BR" sz="1800" b="1" dirty="0">
              <a:solidFill>
                <a:schemeClr val="tx2"/>
              </a:solidFill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endParaRPr lang="pt-BR" sz="1800" b="1" dirty="0">
              <a:solidFill>
                <a:schemeClr val="tx2"/>
              </a:solidFill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r>
              <a:rPr lang="pt-BR" sz="1800" b="1" dirty="0">
                <a:solidFill>
                  <a:schemeClr val="tx2"/>
                </a:solidFill>
                <a:latin typeface="Verdana" pitchFamily="34" charset="0"/>
              </a:rPr>
              <a:t>INACIOLÂNDIA - GO, Abril/2021</a:t>
            </a:r>
          </a:p>
          <a:p>
            <a:pPr algn="ctr" eaLnBrk="1" hangingPunct="1">
              <a:buFontTx/>
              <a:buNone/>
            </a:pPr>
            <a:endParaRPr lang="pt-BR" sz="1800" b="1" dirty="0">
              <a:solidFill>
                <a:srgbClr val="002060"/>
              </a:solidFill>
              <a:latin typeface="Verdana" pitchFamily="34" charset="0"/>
            </a:endParaRPr>
          </a:p>
          <a:p>
            <a:pPr algn="ctr" eaLnBrk="1" hangingPunct="1">
              <a:buFontTx/>
              <a:buNone/>
            </a:pPr>
            <a:endParaRPr lang="pt-BR" b="1" dirty="0">
              <a:solidFill>
                <a:srgbClr val="002060"/>
              </a:solidFill>
              <a:latin typeface="Arial Black" pitchFamily="34" charset="0"/>
            </a:endParaRPr>
          </a:p>
          <a:p>
            <a:pPr algn="ctr" eaLnBrk="1" hangingPunct="1">
              <a:buFontTx/>
              <a:buNone/>
            </a:pPr>
            <a:endParaRPr lang="pt-BR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5" name="Imagem 4" descr="C:\Users\Contabil\Downloads\WhatsApp Image 2021-01-04 at 14.27.56.jpe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573" y="0"/>
            <a:ext cx="5390515" cy="1552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216748" y="282575"/>
            <a:ext cx="8612927" cy="367889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CF84D811-27BD-4B84-B09F-C1D663E174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108937"/>
              </p:ext>
            </p:extLst>
          </p:nvPr>
        </p:nvGraphicFramePr>
        <p:xfrm>
          <a:off x="431005" y="615038"/>
          <a:ext cx="8370455" cy="159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8282763" imgH="1592470" progId="Excel.Sheet.8">
                  <p:embed/>
                </p:oleObj>
              </mc:Choice>
              <mc:Fallback>
                <p:oleObj name="Worksheet" r:id="rId2" imgW="8282763" imgH="1592470" progId="Excel.Sheet.8">
                  <p:embed/>
                  <p:pic>
                    <p:nvPicPr>
                      <p:cNvPr id="2" name="Objeto 1">
                        <a:extLst>
                          <a:ext uri="{FF2B5EF4-FFF2-40B4-BE49-F238E27FC236}">
                            <a16:creationId xmlns:a16="http://schemas.microsoft.com/office/drawing/2014/main" id="{CF84D811-27BD-4B84-B09F-C1D663E174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31005" y="615038"/>
                        <a:ext cx="8370455" cy="1592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DF3957A-5994-4138-BDA6-25B1028E2A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935498"/>
              </p:ext>
            </p:extLst>
          </p:nvPr>
        </p:nvGraphicFramePr>
        <p:xfrm>
          <a:off x="431004" y="2314339"/>
          <a:ext cx="8370455" cy="258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920868415"/>
      </p:ext>
    </p:extLst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023930"/>
              </p:ext>
            </p:extLst>
          </p:nvPr>
        </p:nvGraphicFramePr>
        <p:xfrm>
          <a:off x="457200" y="793979"/>
          <a:ext cx="8229600" cy="4011479"/>
        </p:xfrm>
        <a:graphic>
          <a:graphicData uri="http://schemas.openxmlformats.org/drawingml/2006/table">
            <a:tbl>
              <a:tblPr/>
              <a:tblGrid>
                <a:gridCol w="1627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14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07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07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40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440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4394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8016" marR="8016" marT="8016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EXECUTADO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VIGENTE</a:t>
                      </a:r>
                      <a:b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ORÇADO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PROJETADO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7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(+) 12% de 2020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(+) 6% de 2022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(+) 6% de 2023</a:t>
                      </a:r>
                    </a:p>
                  </a:txBody>
                  <a:tcPr marL="8016" marR="8016" marT="8016" marB="0" anchor="b">
                    <a:lnL>
                      <a:noFill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9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sng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TOTAL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26.503.165,70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28.811.630,06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37.997.524,56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35.118.140,00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42.557.227,51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45.110.661,16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47.817.300,83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RECEITAS CORRENTES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25.036.561,86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27.171.504,09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32.058.224,61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33.215.890,00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35.905.211,56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38.059.524,26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40.343.095,71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61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Tributária 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2.057.648,79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2.041.022,30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2.205.815,53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2.618.625,00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2.470.513,39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2.618.744,20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2.775.868,85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de Contribuições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760.745,41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1.109.791,62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1.466.855,64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1.301.500,00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1.642.878,32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1.741.451,02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1.845.938,08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Patrimonial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552.745,99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460.266,54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949.880,42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926.902,50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1.063.866,07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1.127.698,03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1.195.359,92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Agropecuária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de Serviços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Transferências Correntes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21.662.243,17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23.513.967,49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27.181.949,26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27.508.562,50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30.443.783,17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32.270.410,16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34.206.634,77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Outras Receitas correntes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3.178,50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46.456,14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253.723,76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860.300,00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284.170,61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301.220,85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319.294,10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Receitas Intra Orçamentárias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1.466.603,84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1.502.224,78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2.640.204,70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1.300.000,00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2.957.029,26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3.134.451,02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3.322.518,08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RECEITAS DE CAPITAL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137.901,19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3.299.095,25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602.250,00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3.694.986,68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3.916.685,88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4.151.687,03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Operações de Crédito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Alienação de Bens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63.400,00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115.000,00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115.000,00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121.900,00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129.214,00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325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Transferências de Capital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74.501,19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3.299.095,25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487.250,00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3.579.986,68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3.794.785,88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4.022.473,03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8069154"/>
      </p:ext>
    </p:extLst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1263" y="531813"/>
            <a:ext cx="4186237" cy="31908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1800" b="1" dirty="0">
                <a:solidFill>
                  <a:schemeClr val="tx1"/>
                </a:solidFill>
              </a:rPr>
              <a:t>DESPESAS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391248"/>
              </p:ext>
            </p:extLst>
          </p:nvPr>
        </p:nvGraphicFramePr>
        <p:xfrm>
          <a:off x="603115" y="1031129"/>
          <a:ext cx="8112869" cy="3715971"/>
        </p:xfrm>
        <a:graphic>
          <a:graphicData uri="http://schemas.openxmlformats.org/drawingml/2006/table">
            <a:tbl>
              <a:tblPr/>
              <a:tblGrid>
                <a:gridCol w="2589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0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0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0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0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908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EXECUTADOS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7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DESPESA TOTAL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26.627.904,88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30.074.134,88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34.375.569,60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35.118.140,00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CORRENTES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23.000.662,41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26.410.142,65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28.314.977,62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28.420.802,50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Pessoal e Encargos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12.179.042,00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14.250.481,09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15.054.788,49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14.692.119,87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190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Juros e Encargos da Dívida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23.000,00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10.821.620,41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12.159.661,56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13.260.189,13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13.705.682,63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DE CAPITAL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1.426.369,15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2.061.644,21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3.700.062,01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3.548.355,00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1.147.455,52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1.691.646,22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2.999.365,64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3.348.355,00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Inversões Financeiras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Amortizações da Dívida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278.913,63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369.997,99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700.696,37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200.000,00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RESERVA DO RPPS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7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346.495,00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96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Intra-Orçamentárias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2.200.873,32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1.602.348,02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2.360.529,97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2.802.487,50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1263" y="531813"/>
            <a:ext cx="4186237" cy="31908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1800" b="1" dirty="0">
                <a:solidFill>
                  <a:schemeClr val="tx1"/>
                </a:solidFill>
              </a:rPr>
              <a:t>DESPESAS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537960"/>
              </p:ext>
            </p:extLst>
          </p:nvPr>
        </p:nvGraphicFramePr>
        <p:xfrm>
          <a:off x="457200" y="1089494"/>
          <a:ext cx="8443607" cy="3900799"/>
        </p:xfrm>
        <a:graphic>
          <a:graphicData uri="http://schemas.openxmlformats.org/drawingml/2006/table">
            <a:tbl>
              <a:tblPr/>
              <a:tblGrid>
                <a:gridCol w="1716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6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6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56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13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13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13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283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8584" marR="8584" marT="858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EXECUTADOS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VIGENTE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OBSERVAÇÕES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79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sng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DESPESA TOTAL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26.627.904,88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30.074.134,88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34.375.569,60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35.118.140,00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2,16% MAIOR QUE A EXECUÇÃO 2020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CORRENTES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23.000.662,41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26.410.142,65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28.314.977,62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28.420.802,50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0,37% MAIOR QUE A EXECUÇÃO 2020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Pessoal e Encargos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12.179.042,00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14.250.481,09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15.054.788,49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14.692.119,87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(-2,41)% MENOR QUE A EXECUÇÃO 2020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86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Juros e Encargos da Dívida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23.000,00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10.821.620,41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12.159.661,56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13.260.189,13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13.705.682,63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3,36% MAIOR QUE A EXECUÇÃO 2020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DE CAPITAL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1.426.369,15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2.061.644,21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3.700.062,01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3.548.355,00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(-4,10)% MENOR QUE A EXECUÇÃO 2020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1.147.455,52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1.691.646,22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2.999.365,64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3.348.355,00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11,64% MAIOR QUE A EXECUÇÃO 2020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Inversões Financeiras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Amortizações da Dívida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278.913,63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369.997,99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700.696,37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200.000,00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(-71,46)% MENOR QUE A EXECUÇÃO 2020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790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RESERVA DO RPPS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730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346.495,00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5066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Intra-Orçamentárias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2.200.873,32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1.602.348,02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2.360.529,97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2.802.487,50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18,72% MAIOR QUE A EXECUÇÃO 2020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2830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84" marR="8584" marT="8584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1263" y="531813"/>
            <a:ext cx="4186237" cy="31908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1800" b="1" dirty="0">
                <a:solidFill>
                  <a:schemeClr val="tx1"/>
                </a:solidFill>
              </a:rPr>
              <a:t>DESPESAS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3" name="Objeto 2">
            <a:extLst>
              <a:ext uri="{FF2B5EF4-FFF2-40B4-BE49-F238E27FC236}">
                <a16:creationId xmlns:a16="http://schemas.microsoft.com/office/drawing/2014/main" id="{65EE1B34-6B85-4681-964C-D05680395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5785678"/>
              </p:ext>
            </p:extLst>
          </p:nvPr>
        </p:nvGraphicFramePr>
        <p:xfrm>
          <a:off x="535021" y="874713"/>
          <a:ext cx="7742238" cy="1577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2" imgW="7741778" imgH="1577199" progId="Excel.Sheet.8">
                  <p:embed/>
                </p:oleObj>
              </mc:Choice>
              <mc:Fallback>
                <p:oleObj name="Worksheet" r:id="rId2" imgW="7741778" imgH="1577199" progId="Excel.Sheet.8">
                  <p:embed/>
                  <p:pic>
                    <p:nvPicPr>
                      <p:cNvPr id="3" name="Objeto 2">
                        <a:extLst>
                          <a:ext uri="{FF2B5EF4-FFF2-40B4-BE49-F238E27FC236}">
                            <a16:creationId xmlns:a16="http://schemas.microsoft.com/office/drawing/2014/main" id="{65EE1B34-6B85-4681-964C-D05680395D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35021" y="874713"/>
                        <a:ext cx="7742238" cy="1577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34CBCFDA-BCF9-4D86-839A-4F4F5038A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65350"/>
              </p:ext>
            </p:extLst>
          </p:nvPr>
        </p:nvGraphicFramePr>
        <p:xfrm>
          <a:off x="535021" y="2578576"/>
          <a:ext cx="7742238" cy="23075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8454219"/>
      </p:ext>
    </p:extLst>
  </p:cSld>
  <p:clrMapOvr>
    <a:masterClrMapping/>
  </p:clrMapOvr>
  <p:transition spd="med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1263" y="531813"/>
            <a:ext cx="4186237" cy="31908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1800" b="1" dirty="0">
                <a:solidFill>
                  <a:schemeClr val="tx1"/>
                </a:solidFill>
              </a:rPr>
              <a:t>DESPESAS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660687"/>
              </p:ext>
            </p:extLst>
          </p:nvPr>
        </p:nvGraphicFramePr>
        <p:xfrm>
          <a:off x="457200" y="1031127"/>
          <a:ext cx="8501974" cy="3725703"/>
        </p:xfrm>
        <a:graphic>
          <a:graphicData uri="http://schemas.openxmlformats.org/drawingml/2006/table">
            <a:tbl>
              <a:tblPr/>
              <a:tblGrid>
                <a:gridCol w="170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06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6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6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5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5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5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5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23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8584" marR="8584" marT="8584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EXECUTADOS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VIGENTE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ESTIMADO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PROJETADO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36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584" marR="8584" marT="858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2023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2024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DESPESA TOTAL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26.627.904,88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30.074.134,91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34.375.569,60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35.118.140,00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42.557.227,51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45.110.661,16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47.817.300,83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CORRENTES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23.000.662,41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26.410.142,68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28.314.977,62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28.420.802,50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35.380.170,10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37.502.980,31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39.753.159,13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Pessoal e Encargos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12.179.042,00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14.250.481,09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15.054.788,49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14.692.119,87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16.861.363,10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17.873.044,90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18.945.427,58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Juros e Encargos da Dívida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23.000,00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25.760,00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27.305,60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28.943,94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Outras Despesas Correntes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10.821.620,41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12.159.661,59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13.260.189,13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13.705.682,63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18.493.047,00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19.602.629,81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20.778.787,61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DE CAPITAL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1.426.369,15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2.061.644,21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3.700.062,01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3.548.355,00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4.144.069,45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4.392.713,62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4.656.276,43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Investimentos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1.147.455,52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1.691.646,22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2.999.365,64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3.348.355,00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3.359.289,52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3.560.846,89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3.774.497,70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Inversões Financeiras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Amortizações da Dívida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278.913,63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369.997,99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700.696,37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200.000,00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784.779,93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831.866,73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881.778,73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0368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RESERVA DO RPPS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60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  346.495,00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388.074,40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411.358,86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436.040,40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32662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Despesas Intra-Orçamentárias</a:t>
                      </a:r>
                    </a:p>
                  </a:txBody>
                  <a:tcPr marL="8584" marR="8584" marT="8584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2.200.873,32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1.602.348,02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2.360.529,97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     2.802.487,50 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2.644.913,56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2.803.608,37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1F497D"/>
                          </a:solidFill>
                          <a:effectLst/>
                          <a:latin typeface="Arial" panose="020B0604020202020204" pitchFamily="34" charset="0"/>
                        </a:rPr>
                        <a:t>2.971.824,88</a:t>
                      </a:r>
                    </a:p>
                  </a:txBody>
                  <a:tcPr marL="8584" marR="8584" marT="858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5709686"/>
      </p:ext>
    </p:extLst>
  </p:cSld>
  <p:clrMapOvr>
    <a:masterClrMapping/>
  </p:clrMapOvr>
  <p:transition spd="med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49"/>
            <a:ext cx="8515350" cy="897007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902070"/>
              </p:ext>
            </p:extLst>
          </p:nvPr>
        </p:nvGraphicFramePr>
        <p:xfrm>
          <a:off x="772160" y="1659835"/>
          <a:ext cx="7741920" cy="1841977"/>
        </p:xfrm>
        <a:graphic>
          <a:graphicData uri="http://schemas.openxmlformats.org/drawingml/2006/table">
            <a:tbl>
              <a:tblPr/>
              <a:tblGrid>
                <a:gridCol w="1976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7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2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4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70017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latin typeface="Arial"/>
                        </a:rPr>
                        <a:t>PERCENTUAL REAJUSTADO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17"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000" b="0" i="0" u="none" strike="noStrike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908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latin typeface="Arial"/>
                        </a:rPr>
                        <a:t>Para o exercício de 2022 foi corrigido em relação ao executado em </a:t>
                      </a:r>
                      <a:r>
                        <a:rPr lang="pt-BR" sz="1400" b="1" i="0" u="sng" strike="noStrike" dirty="0">
                          <a:latin typeface="Arial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latin typeface="Arial"/>
                        </a:rPr>
                        <a:t>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17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latin typeface="Arial"/>
                        </a:rPr>
                        <a:t>Para o exercício de 2023 foi corrigido em relação ao exercício de 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17">
                <a:tc gridSpan="3">
                  <a:txBody>
                    <a:bodyPr/>
                    <a:lstStyle/>
                    <a:p>
                      <a:pPr algn="l" fontAlgn="b"/>
                      <a:r>
                        <a:rPr lang="pt-BR" sz="1000" b="1" i="0" u="none" strike="noStrike" dirty="0">
                          <a:latin typeface="Arial"/>
                        </a:rPr>
                        <a:t>Para o exercício de 2024 foi corrigido em relação ao exercício de 2023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latin typeface="Arial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984">
                <a:tc gridSpan="4">
                  <a:txBody>
                    <a:bodyPr/>
                    <a:lstStyle/>
                    <a:p>
                      <a:pPr marL="0" indent="0" algn="l" fontAlgn="b">
                        <a:buFont typeface="Wingdings" panose="05000000000000000000" pitchFamily="2" charset="2"/>
                        <a:buNone/>
                      </a:pPr>
                      <a:endParaRPr lang="pt-BR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latin typeface="Arial"/>
                        </a:rPr>
                        <a:t>Nas estimativas para 2021, o Valor das Despesas de Capital (investimento), foram corrigidos e readequados, em percentual menor que as demais despesas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pt-BR" sz="1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0017">
                <a:tc gridSpan="4">
                  <a:txBody>
                    <a:bodyPr/>
                    <a:lstStyle/>
                    <a:p>
                      <a:pPr algn="l" fontAlgn="b"/>
                      <a:r>
                        <a:rPr lang="pt-BR" sz="600" b="0" i="0" u="none" strike="noStrike" dirty="0"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49"/>
            <a:ext cx="8515350" cy="897007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RESULTADO PRIMÁRIO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78AA4268-C5A3-45DB-9D79-A46A1538E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971"/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954156"/>
            <a:ext cx="9144000" cy="3370578"/>
          </a:xfrm>
          <a:prstGeom prst="rect">
            <a:avLst/>
          </a:prstGeom>
          <a:blipFill dpi="0" rotWithShape="1">
            <a:blip r:embed="rId4">
              <a:alphaModFix amt="55000"/>
            </a:blip>
            <a:srcRect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2508881072"/>
      </p:ext>
    </p:extLst>
  </p:cSld>
  <p:clrMapOvr>
    <a:masterClrMapping/>
  </p:clrMapOvr>
  <p:transition spd="med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039C92D-EBF4-4339-BEBE-600F29B64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257" y="265182"/>
            <a:ext cx="8411386" cy="1730660"/>
          </a:xfrm>
          <a:prstGeom prst="rect">
            <a:avLst/>
          </a:prstGeom>
        </p:spPr>
      </p:pic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B46A17E3-0E46-43C5-9E01-2BE7BFCE63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6319366"/>
              </p:ext>
            </p:extLst>
          </p:nvPr>
        </p:nvGraphicFramePr>
        <p:xfrm>
          <a:off x="348191" y="2188284"/>
          <a:ext cx="8377519" cy="2600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644895"/>
      </p:ext>
    </p:extLst>
  </p:cSld>
  <p:clrMapOvr>
    <a:masterClrMapping/>
  </p:clrMapOvr>
  <p:transition spd="med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49"/>
            <a:ext cx="8515350" cy="897007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RESULTADO NOMINAL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58B77582-377F-4394-AA85-F65A6C0F65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24431"/>
            <a:ext cx="9144000" cy="1494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633950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200025" y="779646"/>
            <a:ext cx="8770720" cy="3513222"/>
          </a:xfrm>
        </p:spPr>
        <p:txBody>
          <a:bodyPr lIns="91440" rIns="91440" anchor="b">
            <a:normAutofit/>
          </a:bodyPr>
          <a:lstStyle/>
          <a:p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r>
              <a:rPr lang="de-DE" sz="3600" b="1" dirty="0">
                <a:solidFill>
                  <a:schemeClr val="tx2"/>
                </a:solidFill>
              </a:rPr>
              <a:t>Projeto de Elaboraçao da Lei de Diretrizes Orçamentárias</a:t>
            </a:r>
            <a:br>
              <a:rPr lang="de-DE" sz="3600" b="1" dirty="0">
                <a:solidFill>
                  <a:schemeClr val="tx2"/>
                </a:solidFill>
              </a:rPr>
            </a:br>
            <a:r>
              <a:rPr lang="de-DE" sz="3600" b="1" dirty="0">
                <a:solidFill>
                  <a:schemeClr val="tx2"/>
                </a:solidFill>
              </a:rPr>
              <a:t> LDO para o exercício 2022</a:t>
            </a:r>
            <a:br>
              <a:rPr lang="de-DE" sz="3600" b="1" dirty="0">
                <a:solidFill>
                  <a:srgbClr val="0C500C"/>
                </a:solidFill>
              </a:rPr>
            </a:br>
            <a:br>
              <a:rPr lang="de-DE" sz="3600" dirty="0">
                <a:solidFill>
                  <a:schemeClr val="tx1"/>
                </a:solidFill>
              </a:rPr>
            </a:b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5" name="Rectangle 14"/>
          <p:cNvSpPr txBox="1">
            <a:spLocks noChangeArrowheads="1"/>
          </p:cNvSpPr>
          <p:nvPr/>
        </p:nvSpPr>
        <p:spPr>
          <a:xfrm>
            <a:off x="604838" y="3011488"/>
            <a:ext cx="8539162" cy="682625"/>
          </a:xfrm>
          <a:prstGeom prst="rect">
            <a:avLst/>
          </a:prstGeom>
        </p:spPr>
        <p:txBody>
          <a:bodyPr/>
          <a:lstStyle/>
          <a:p>
            <a:pPr algn="r" eaLnBrk="1" hangingPunct="1">
              <a:lnSpc>
                <a:spcPct val="95000"/>
              </a:lnSpc>
              <a:defRPr/>
            </a:pPr>
            <a:endParaRPr lang="de-DE" sz="1200" b="1" kern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5" name="Rectangle 14"/>
          <p:cNvSpPr txBox="1">
            <a:spLocks noChangeArrowheads="1"/>
          </p:cNvSpPr>
          <p:nvPr/>
        </p:nvSpPr>
        <p:spPr bwMode="auto">
          <a:xfrm>
            <a:off x="604838" y="3965608"/>
            <a:ext cx="8539162" cy="525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>
              <a:lnSpc>
                <a:spcPct val="95000"/>
              </a:lnSpc>
            </a:pPr>
            <a:endParaRPr lang="de-DE" sz="1200" b="1" dirty="0"/>
          </a:p>
        </p:txBody>
      </p:sp>
      <p:sp>
        <p:nvSpPr>
          <p:cNvPr id="5126" name="CaixaDeTexto 7"/>
          <p:cNvSpPr txBox="1">
            <a:spLocks noChangeArrowheads="1"/>
          </p:cNvSpPr>
          <p:nvPr/>
        </p:nvSpPr>
        <p:spPr bwMode="auto">
          <a:xfrm>
            <a:off x="1590675" y="4448175"/>
            <a:ext cx="678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pt-BR" sz="3200" dirty="0"/>
              <a:t> </a:t>
            </a:r>
            <a:r>
              <a:rPr lang="pt-BR" b="1" dirty="0"/>
              <a:t>INACIOLÂNDIA - GO, Abril de 2021</a:t>
            </a:r>
          </a:p>
        </p:txBody>
      </p:sp>
      <p:pic>
        <p:nvPicPr>
          <p:cNvPr id="7" name="Imagem 6" descr="C:\Users\Contabil\Downloads\WhatsApp Image 2021-01-04 at 14.27.56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" y="3358"/>
            <a:ext cx="1763118" cy="1270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1380067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49"/>
            <a:ext cx="8515350" cy="897007"/>
          </a:xfrm>
        </p:spPr>
        <p:txBody>
          <a:bodyPr>
            <a:normAutofit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RESULTADO NOMINAL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D6252FE-E2B5-424D-A4DE-DE84AA2C36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81344"/>
            <a:ext cx="9144000" cy="238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611743"/>
      </p:ext>
    </p:extLst>
  </p:cSld>
  <p:clrMapOvr>
    <a:masterClrMapping/>
  </p:clrMapOvr>
  <p:transition spd="med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868488" y="1490663"/>
            <a:ext cx="50593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5000" b="1" dirty="0"/>
              <a:t>Riscos Fiscais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924128" y="2684834"/>
            <a:ext cx="723737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i="1" dirty="0"/>
              <a:t>“§ 3.º do Art. ** A Lei de Diretrizes Orçamentárias conterá o Anexo de Riscos Fiscais, onde serão avaliados os passivos contingentes e outros riscos capazes de afetar as Contas Públicas, informando as providências a serem tomadas caso se concretizem”.</a:t>
            </a:r>
          </a:p>
        </p:txBody>
      </p:sp>
    </p:spTree>
  </p:cSld>
  <p:clrMapOvr>
    <a:masterClrMapping/>
  </p:clrMapOvr>
  <p:transition spd="med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6286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DOS RISCOS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300811"/>
              </p:ext>
            </p:extLst>
          </p:nvPr>
        </p:nvGraphicFramePr>
        <p:xfrm>
          <a:off x="457200" y="1157590"/>
          <a:ext cx="8453336" cy="3531141"/>
        </p:xfrm>
        <a:graphic>
          <a:graphicData uri="http://schemas.openxmlformats.org/drawingml/2006/table">
            <a:tbl>
              <a:tblPr/>
              <a:tblGrid>
                <a:gridCol w="317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8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9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8304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295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PASSIVOS CONTINGENTES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PROVIDÊNCIAS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914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Descrição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Valor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Descrição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Valor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95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45" marR="8645" marT="86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45" marR="8645" marT="864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45" marR="8645" marT="864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957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ASSISTÊNCIA DIVERSAS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65.000,00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RESERVA DE CONTINGÊNCIA</a:t>
                      </a:r>
                    </a:p>
                  </a:txBody>
                  <a:tcPr marL="8645" marR="8645" marT="8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150.000,00 </a:t>
                      </a:r>
                    </a:p>
                  </a:txBody>
                  <a:tcPr marL="8645" marR="8645" marT="8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43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DEMANDAS JUDICIAIS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35.000,00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3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OUTROS PASSIVOS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50.000,00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45" marR="8645" marT="8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95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SOMA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150.000,00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SOMA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150.000,00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7914"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957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DEMAIS RISCOS FISCAIS PASSIVOS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PROVIDÊNCIAS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957"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Descrição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Valor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Descrição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9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Valor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7914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FRUSTRAÇÃO DE ARRECADAÇÃO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115.000,00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LIMITAÇÃO DE EMPENHO</a:t>
                      </a:r>
                    </a:p>
                  </a:txBody>
                  <a:tcPr marL="8645" marR="8645" marT="8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r" rtl="0" fontAlgn="ctr"/>
                      <a:r>
                        <a:rPr lang="pt-BR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180.000,00 </a:t>
                      </a:r>
                    </a:p>
                  </a:txBody>
                  <a:tcPr marL="8645" marR="8645" marT="864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7914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OUTROS RISCOS FISCAIS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65.000,00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7914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SOMA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180.000,00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SOMA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180.000,00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95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330.000,00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330.000,00 </a:t>
                      </a:r>
                    </a:p>
                  </a:txBody>
                  <a:tcPr marL="8645" marR="8645" marT="864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6286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DOS RISCOS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508351"/>
              </p:ext>
            </p:extLst>
          </p:nvPr>
        </p:nvGraphicFramePr>
        <p:xfrm>
          <a:off x="314325" y="1206228"/>
          <a:ext cx="8372476" cy="3419958"/>
        </p:xfrm>
        <a:graphic>
          <a:graphicData uri="http://schemas.openxmlformats.org/drawingml/2006/table">
            <a:tbl>
              <a:tblPr/>
              <a:tblGrid>
                <a:gridCol w="18269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2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1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9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97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671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80078"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66" marR="9366" marT="936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769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 ESTIMATIVA E COMPENSAÇÃO DA RENÚNCIA DE RECEITA</a:t>
                      </a:r>
                    </a:p>
                  </a:txBody>
                  <a:tcPr marL="9366" marR="9366" marT="936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79">
                <a:tc gridSpan="7"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366" marR="9366" marT="9366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981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TRIBUTO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MODALIDADE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SETORES/ PROGRAMAS/ BENEFICIÁRIO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RENÚNCIA DE RECEITA PREVISTA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COMPENSAÇÃO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97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366" marR="9366" marT="93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3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IPTU – Lei Municipal n.º 116/95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Isenção (IPTU) - Aposentados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APOSENTADOS – CARENTES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R$ 17.797,76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R$ 18.865,63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R$ 19.997,57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LIMITAÇÃO DE EMPENHO</a:t>
                      </a:r>
                    </a:p>
                  </a:txBody>
                  <a:tcPr marL="9366" marR="9366" marT="93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091505"/>
      </p:ext>
    </p:extLst>
  </p:cSld>
  <p:clrMapOvr>
    <a:masterClrMapping/>
  </p:clrMapOvr>
  <p:transition spd="med"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6286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DOS RISCOS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D533558D-65A4-41DD-8DD3-0DC595971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3938326"/>
              </p:ext>
            </p:extLst>
          </p:nvPr>
        </p:nvGraphicFramePr>
        <p:xfrm>
          <a:off x="880533" y="874713"/>
          <a:ext cx="7687734" cy="40960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31313">
                  <a:extLst>
                    <a:ext uri="{9D8B030D-6E8A-4147-A177-3AD203B41FA5}">
                      <a16:colId xmlns:a16="http://schemas.microsoft.com/office/drawing/2014/main" val="2800058773"/>
                    </a:ext>
                  </a:extLst>
                </a:gridCol>
                <a:gridCol w="3356421">
                  <a:extLst>
                    <a:ext uri="{9D8B030D-6E8A-4147-A177-3AD203B41FA5}">
                      <a16:colId xmlns:a16="http://schemas.microsoft.com/office/drawing/2014/main" val="568520698"/>
                    </a:ext>
                  </a:extLst>
                </a:gridCol>
              </a:tblGrid>
              <a:tr h="327842">
                <a:tc gridSpan="2"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AMF/Tabela 8 - DEMONSTRATIVO 8 – MARGEM DE EXPANSÃO DAS DESPESAS OBRIGATÓRIAS DE CARÁTER CONTINUADO</a:t>
                      </a:r>
                      <a:endParaRPr lang="pt-B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130909"/>
                  </a:ext>
                </a:extLst>
              </a:tr>
              <a:tr h="1672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 </a:t>
                      </a:r>
                      <a:endParaRPr lang="pt-B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2328501"/>
                  </a:ext>
                </a:extLst>
              </a:tr>
              <a:tr h="1739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MUNICÍPIO DE INACIOLANDIA-GOIAS</a:t>
                      </a: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3596855"/>
                  </a:ext>
                </a:extLst>
              </a:tr>
              <a:tr h="1739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LEI DE DIRETRIZES ORÇAMENTÁRIAS</a:t>
                      </a:r>
                      <a:endParaRPr lang="pt-B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025329"/>
                  </a:ext>
                </a:extLst>
              </a:tr>
              <a:tr h="1739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ANEXO DE  METAS FISCAIS</a:t>
                      </a:r>
                      <a:endParaRPr lang="pt-B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3784360"/>
                  </a:ext>
                </a:extLst>
              </a:tr>
              <a:tr h="1739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MARGEM DE EXPANSÃO DAS DESPESAS OBRIGATÓRIAS DE CARÁTER CONTINUADO  </a:t>
                      </a:r>
                      <a:endParaRPr lang="pt-BR" sz="900" b="1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795594"/>
                  </a:ext>
                </a:extLst>
              </a:tr>
              <a:tr h="173957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 dirty="0">
                          <a:effectLst/>
                          <a:latin typeface="Times New Roman" panose="02020603050405020304" pitchFamily="18" charset="0"/>
                        </a:rPr>
                        <a:t>2022</a:t>
                      </a: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1950548"/>
                  </a:ext>
                </a:extLst>
              </a:tr>
              <a:tr h="16726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900" u="none" strike="noStrike">
                          <a:effectLst/>
                        </a:rPr>
                        <a:t> </a:t>
                      </a:r>
                      <a:endParaRPr lang="pt-B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2884562"/>
                  </a:ext>
                </a:extLst>
              </a:tr>
              <a:tr h="18731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u="none" strike="noStrike">
                          <a:effectLst/>
                        </a:rPr>
                        <a:t>AMF - Demonstrativo 8 (LRF, art. 4°, § 2°, inciso V)</a:t>
                      </a:r>
                      <a:endParaRPr lang="pt-B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u="none" strike="noStrike">
                          <a:effectLst/>
                        </a:rPr>
                        <a:t>R$ 1,00 </a:t>
                      </a:r>
                      <a:endParaRPr lang="pt-BR" sz="9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extLst>
                  <a:ext uri="{0D108BD9-81ED-4DB2-BD59-A6C34878D82A}">
                    <a16:rowId xmlns:a16="http://schemas.microsoft.com/office/drawing/2014/main" val="1174711044"/>
                  </a:ext>
                </a:extLst>
              </a:tr>
              <a:tr h="16726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EVENTOS</a:t>
                      </a:r>
                      <a:endParaRPr lang="pt-BR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200" b="1" u="none" strike="noStrike" dirty="0">
                          <a:effectLst/>
                        </a:rPr>
                        <a:t>Valor Previsto para 2022</a:t>
                      </a:r>
                      <a:endParaRPr lang="pt-BR" sz="12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ctr"/>
                </a:tc>
                <a:extLst>
                  <a:ext uri="{0D108BD9-81ED-4DB2-BD59-A6C34878D82A}">
                    <a16:rowId xmlns:a16="http://schemas.microsoft.com/office/drawing/2014/main" val="3998666177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Aumento Permanente da Receita  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 dirty="0">
                          <a:effectLst/>
                          <a:latin typeface="+mj-lt"/>
                        </a:rPr>
                        <a:t>R$ 4.559.702,94</a:t>
                      </a: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3865062831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(-)  Transferências Constitucionais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b="0" i="0" u="none" strike="noStrike" dirty="0">
                          <a:effectLst/>
                          <a:latin typeface="+mj-lt"/>
                        </a:rPr>
                        <a:t>R$ 1.850.500,03</a:t>
                      </a: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522886776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(-)  Transferências ao FUNDEB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R$ 556.775,79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197103641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Saldo Final do Aumento Permanente de Receita  (I)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R$ 2.152.427,12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4068098693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Redução Permanente de Despesa (II)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023044889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Margem Bruta  (III) = (I+II)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R$ 2.152.427,12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269471373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Saldo Utilizado da Margem Bruta (IV)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0,00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663260661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   Novas DOCC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65443820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   Novas DOCC geradas por PPP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3201839577"/>
                  </a:ext>
                </a:extLst>
              </a:tr>
              <a:tr h="173957">
                <a:tc>
                  <a:txBody>
                    <a:bodyPr/>
                    <a:lstStyle/>
                    <a:p>
                      <a:pPr algn="l" fontAlgn="t"/>
                      <a:r>
                        <a:rPr lang="pt-BR" sz="1200" u="none" strike="noStrike" dirty="0">
                          <a:effectLst/>
                        </a:rPr>
                        <a:t>Margem Líquida de Expansão de DOCC (V) = (III-IV)</a:t>
                      </a:r>
                      <a:endParaRPr lang="pt-BR" sz="12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pt-BR" sz="1200" u="none" strike="noStrike" dirty="0">
                          <a:effectLst/>
                          <a:latin typeface="+mj-lt"/>
                        </a:rPr>
                        <a:t>0,00</a:t>
                      </a:r>
                      <a:endParaRPr lang="pt-BR" sz="1200" b="0" i="0" u="none" strike="noStrike" dirty="0">
                        <a:effectLst/>
                        <a:latin typeface="+mj-lt"/>
                      </a:endParaRPr>
                    </a:p>
                  </a:txBody>
                  <a:tcPr marL="5802" marR="5802" marT="5802" marB="0"/>
                </a:tc>
                <a:extLst>
                  <a:ext uri="{0D108BD9-81ED-4DB2-BD59-A6C34878D82A}">
                    <a16:rowId xmlns:a16="http://schemas.microsoft.com/office/drawing/2014/main" val="1408667610"/>
                  </a:ext>
                </a:extLst>
              </a:tr>
              <a:tr h="301080">
                <a:tc gridSpan="2">
                  <a:txBody>
                    <a:bodyPr/>
                    <a:lstStyle/>
                    <a:p>
                      <a:pPr algn="l" fontAlgn="b"/>
                      <a:endParaRPr lang="pt-BR" sz="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802" marR="5802" marT="5802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518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7960198"/>
      </p:ext>
    </p:extLst>
  </p:cSld>
  <p:clrMapOvr>
    <a:masterClrMapping/>
  </p:clrMapOvr>
  <p:transition spd="med">
    <p:wipe dir="r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0"/>
            <a:ext cx="8457142" cy="453813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DOS RISCOS FISCAIS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3929112"/>
              </p:ext>
            </p:extLst>
          </p:nvPr>
        </p:nvGraphicFramePr>
        <p:xfrm>
          <a:off x="544748" y="826850"/>
          <a:ext cx="8035047" cy="4095343"/>
        </p:xfrm>
        <a:graphic>
          <a:graphicData uri="http://schemas.openxmlformats.org/drawingml/2006/table">
            <a:tbl>
              <a:tblPr/>
              <a:tblGrid>
                <a:gridCol w="16896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4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7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2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784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48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75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AMF/Tabela 4 - DEMONSTRATIVO 4 – EVOLUÇÃO DO PATRIMÔNIO LÍQUIDO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01" marR="7401" marT="7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pt-BR" sz="9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01" marR="7401" marT="740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MUNICÍPIO DE INACIOLÂNDIA - GO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LEI DE DIRETRIZES ORÇAMENTÁRIAS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ANEXO DE  METAS FISCAIS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EVOLUÇÃO DO PATRIMÔNIO LÍQUIDO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ctr" fontAlgn="b"/>
                      <a:endParaRPr lang="pt-BR" sz="9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4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PATRIMÔNIO LÍQUIDO</a:t>
                      </a:r>
                    </a:p>
                  </a:txBody>
                  <a:tcPr marL="7401" marR="7401" marT="74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Patrimônio/Capital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66.544.837,74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79.638.796,78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102.125.776,72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Reservas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Resultado Acumulado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66.544.837,74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79.638.796,78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R$      102.125.776,72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7532">
                <a:tc gridSpan="7"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 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38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REGIME PREVIDENCIÁRIO</a:t>
                      </a:r>
                    </a:p>
                  </a:txBody>
                  <a:tcPr marL="7401" marR="7401" marT="740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506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PATRIMÔNIO LÍQUIDO</a:t>
                      </a:r>
                    </a:p>
                  </a:txBody>
                  <a:tcPr marL="7401" marR="7401" marT="740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2018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2019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2020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900" b="1" i="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</a:rPr>
                        <a:t>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Patrimônio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57.069.941,90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49.077.809,83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61.477.169,94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Reservas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75065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Lucros ou Prejuízos Acumulados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                   -  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7532">
                <a:tc>
                  <a:txBody>
                    <a:bodyPr/>
                    <a:lstStyle/>
                    <a:p>
                      <a:pPr algn="l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TOTAL</a:t>
                      </a:r>
                    </a:p>
                  </a:txBody>
                  <a:tcPr marL="7401" marR="7401" marT="740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57.069.941,90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49.077.809,83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             61.477.169,94 </a:t>
                      </a:r>
                    </a:p>
                  </a:txBody>
                  <a:tcPr marL="7401" marR="7401" marT="740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7401" marR="7401" marT="740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0538590"/>
      </p:ext>
    </p:extLst>
  </p:cSld>
  <p:clrMapOvr>
    <a:masterClrMapping/>
  </p:clrMapOvr>
  <p:transition spd="med">
    <p:wipe dir="r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1042988" y="2656574"/>
            <a:ext cx="70072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pt-BR" sz="2000" b="1" dirty="0"/>
              <a:t>De acordo com a Constituição Federal o prazo para entrega do projeto de </a:t>
            </a:r>
            <a:r>
              <a:rPr lang="pt-BR" sz="2000" b="1"/>
              <a:t>LDO 2022  </a:t>
            </a:r>
            <a:r>
              <a:rPr lang="pt-BR" sz="2000" b="1" dirty="0"/>
              <a:t>é até o </a:t>
            </a:r>
            <a:r>
              <a:rPr lang="pt-BR" sz="2000" b="1"/>
              <a:t>dia 15/04/2021.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1021404" y="966846"/>
            <a:ext cx="714010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t-BR" sz="3200" b="1" i="1" u="sng" dirty="0"/>
              <a:t>Prazo Legal da LDO – Lei de Diretrizes Orçamentárias</a:t>
            </a:r>
          </a:p>
        </p:txBody>
      </p:sp>
    </p:spTree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9764" y="481263"/>
            <a:ext cx="8017844" cy="4302493"/>
          </a:xfrm>
        </p:spPr>
        <p:txBody>
          <a:bodyPr lIns="91440" rIns="91440" anchor="b">
            <a:normAutofit fontScale="90000"/>
          </a:bodyPr>
          <a:lstStyle/>
          <a:p>
            <a:pPr algn="l"/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r>
              <a:rPr lang="de-DE" sz="2700" b="1" u="sng" dirty="0"/>
              <a:t>1. Da Audiência</a:t>
            </a:r>
            <a:br>
              <a:rPr lang="de-DE" sz="2700" dirty="0"/>
            </a:br>
            <a:r>
              <a:rPr lang="de-DE" sz="2700" dirty="0"/>
              <a:t>Art.48, caput ;</a:t>
            </a:r>
            <a:br>
              <a:rPr lang="de-DE" sz="2700" dirty="0"/>
            </a:br>
            <a:r>
              <a:rPr lang="de-DE" sz="2700" dirty="0"/>
              <a:t>Art. 48 parágrafo único, I,  da LC 101/2000 – LRF</a:t>
            </a:r>
            <a:br>
              <a:rPr lang="de-DE" sz="2700" dirty="0"/>
            </a:br>
            <a:br>
              <a:rPr lang="de-DE" sz="2700" dirty="0"/>
            </a:br>
            <a:r>
              <a:rPr lang="de-DE" sz="2700" b="1" u="sng" dirty="0"/>
              <a:t>2. Do PPA/LDO/LOA</a:t>
            </a:r>
            <a:br>
              <a:rPr lang="de-DE" sz="2700" dirty="0"/>
            </a:br>
            <a:r>
              <a:rPr lang="de-DE" sz="2700" dirty="0"/>
              <a:t>Art. 165 da CF/88</a:t>
            </a:r>
            <a:br>
              <a:rPr lang="de-DE" sz="2700" dirty="0"/>
            </a:br>
            <a:r>
              <a:rPr lang="de-DE" sz="2700" dirty="0"/>
              <a:t>Art. 4° e 5° da LC 101/2000 – LRF</a:t>
            </a:r>
            <a:br>
              <a:rPr lang="de-DE" sz="2700" dirty="0"/>
            </a:br>
            <a:endParaRPr lang="de-DE" sz="3600" dirty="0">
              <a:solidFill>
                <a:schemeClr val="tx1"/>
              </a:solidFill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675823" y="452387"/>
            <a:ext cx="3397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t-BR" sz="2800" b="1" dirty="0">
                <a:solidFill>
                  <a:srgbClr val="000066"/>
                </a:solidFill>
                <a:latin typeface="Verdana" pitchFamily="34" charset="0"/>
              </a:rPr>
              <a:t>BASE LEGAL</a:t>
            </a:r>
          </a:p>
        </p:txBody>
      </p:sp>
      <p:pic>
        <p:nvPicPr>
          <p:cNvPr id="5" name="Imagem 4" descr="C:\Users\Contabil\Downloads\WhatsApp Image 2021-01-04 at 14.27.56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" y="3358"/>
            <a:ext cx="1763118" cy="1270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19764" y="481263"/>
            <a:ext cx="8210350" cy="4302493"/>
          </a:xfrm>
        </p:spPr>
        <p:txBody>
          <a:bodyPr lIns="91440" rIns="91440" anchor="b">
            <a:normAutofit fontScale="90000"/>
          </a:bodyPr>
          <a:lstStyle/>
          <a:p>
            <a:pPr algn="l"/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br>
              <a:rPr lang="de-DE" sz="2000" dirty="0">
                <a:solidFill>
                  <a:srgbClr val="000066"/>
                </a:solidFill>
              </a:rPr>
            </a:br>
            <a:r>
              <a:rPr lang="de-DE" sz="2700" b="1" dirty="0"/>
              <a:t>Lei de Diretrizes Orçamentárias – LDO</a:t>
            </a:r>
            <a:br>
              <a:rPr lang="de-DE" sz="1200" b="1" dirty="0"/>
            </a:br>
            <a:br>
              <a:rPr lang="de-DE" sz="2700" dirty="0"/>
            </a:br>
            <a:r>
              <a:rPr lang="de-DE" sz="2700" dirty="0"/>
              <a:t>Prevista  no Art. 165, inciso II da CF, a </a:t>
            </a:r>
            <a:r>
              <a:rPr lang="de-DE" sz="2700" b="1" dirty="0"/>
              <a:t>LDO</a:t>
            </a:r>
            <a:r>
              <a:rPr lang="de-DE" sz="2700" dirty="0"/>
              <a:t> é um elo entre o Plano Plurianual – </a:t>
            </a:r>
            <a:r>
              <a:rPr lang="de-DE" sz="2700" b="1" dirty="0"/>
              <a:t>PPA</a:t>
            </a:r>
            <a:r>
              <a:rPr lang="de-DE" sz="2700" dirty="0"/>
              <a:t> e a Lei Orçamentária Anual – </a:t>
            </a:r>
            <a:r>
              <a:rPr lang="de-DE" sz="2700" b="1" dirty="0"/>
              <a:t>LOA</a:t>
            </a:r>
            <a:r>
              <a:rPr lang="de-DE" sz="2700" dirty="0"/>
              <a:t>.</a:t>
            </a:r>
            <a:br>
              <a:rPr lang="de-DE" sz="2700" dirty="0"/>
            </a:br>
            <a:br>
              <a:rPr lang="de-DE" sz="2700" dirty="0"/>
            </a:br>
            <a:r>
              <a:rPr lang="de-DE" sz="2700" dirty="0"/>
              <a:t>Principal função da </a:t>
            </a:r>
            <a:r>
              <a:rPr lang="de-DE" sz="2700" b="1" dirty="0"/>
              <a:t>LDO</a:t>
            </a:r>
            <a:r>
              <a:rPr lang="de-DE" sz="2700" dirty="0"/>
              <a:t> – selecionar,  dentre  as ações  previstas no </a:t>
            </a:r>
            <a:r>
              <a:rPr lang="de-DE" sz="2700" b="1" dirty="0"/>
              <a:t>PPA</a:t>
            </a:r>
            <a:r>
              <a:rPr lang="de-DE" sz="2700" dirty="0"/>
              <a:t>, aquelas que terão prioridade na execução do orçamento do ano seguinte.</a:t>
            </a:r>
            <a:br>
              <a:rPr lang="de-DE" sz="2700" dirty="0"/>
            </a:br>
            <a:endParaRPr lang="de-DE" sz="3600" dirty="0"/>
          </a:p>
        </p:txBody>
      </p:sp>
      <p:sp>
        <p:nvSpPr>
          <p:cNvPr id="8" name="Retângulo 7"/>
          <p:cNvSpPr/>
          <p:nvPr/>
        </p:nvSpPr>
        <p:spPr>
          <a:xfrm>
            <a:off x="2675823" y="452387"/>
            <a:ext cx="33977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pt-BR" sz="2800" b="1" dirty="0">
                <a:solidFill>
                  <a:srgbClr val="000066"/>
                </a:solidFill>
                <a:latin typeface="Verdana" pitchFamily="34" charset="0"/>
              </a:rPr>
              <a:t>O QUE É LDO ?</a:t>
            </a:r>
          </a:p>
        </p:txBody>
      </p:sp>
      <p:pic>
        <p:nvPicPr>
          <p:cNvPr id="5" name="Imagem 4" descr="C:\Users\Contabil\Downloads\WhatsApp Image 2021-01-04 at 14.27.56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" y="3358"/>
            <a:ext cx="1763118" cy="1270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4"/>
          <p:cNvSpPr txBox="1">
            <a:spLocks noChangeArrowheads="1"/>
          </p:cNvSpPr>
          <p:nvPr/>
        </p:nvSpPr>
        <p:spPr bwMode="auto">
          <a:xfrm>
            <a:off x="2824162" y="266649"/>
            <a:ext cx="60325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3000" b="1" dirty="0"/>
              <a:t>Instrumentos de Planejamento</a:t>
            </a:r>
          </a:p>
        </p:txBody>
      </p:sp>
      <p:sp>
        <p:nvSpPr>
          <p:cNvPr id="21507" name="Rectangle 15"/>
          <p:cNvSpPr>
            <a:spLocks noChangeArrowheads="1"/>
          </p:cNvSpPr>
          <p:nvPr/>
        </p:nvSpPr>
        <p:spPr bwMode="auto">
          <a:xfrm>
            <a:off x="506413" y="1192213"/>
            <a:ext cx="1839912" cy="12334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b="1" dirty="0"/>
              <a:t>PPA </a:t>
            </a:r>
          </a:p>
          <a:p>
            <a:pPr algn="ctr" eaLnBrk="1" hangingPunct="1"/>
            <a:r>
              <a:rPr lang="pt-BR" b="1" dirty="0"/>
              <a:t>2018/2021</a:t>
            </a:r>
          </a:p>
          <a:p>
            <a:pPr algn="ctr" eaLnBrk="1" hangingPunct="1"/>
            <a:r>
              <a:rPr lang="pt-BR" dirty="0"/>
              <a:t> </a:t>
            </a:r>
          </a:p>
        </p:txBody>
      </p:sp>
      <p:sp>
        <p:nvSpPr>
          <p:cNvPr id="21508" name="Rectangle 16"/>
          <p:cNvSpPr>
            <a:spLocks noChangeArrowheads="1"/>
          </p:cNvSpPr>
          <p:nvPr/>
        </p:nvSpPr>
        <p:spPr bwMode="auto">
          <a:xfrm>
            <a:off x="3302000" y="2386013"/>
            <a:ext cx="2255838" cy="1392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b="1" dirty="0"/>
              <a:t>LDO 2022</a:t>
            </a:r>
          </a:p>
        </p:txBody>
      </p:sp>
      <p:sp>
        <p:nvSpPr>
          <p:cNvPr id="21509" name="Rectangle 17"/>
          <p:cNvSpPr>
            <a:spLocks noChangeArrowheads="1"/>
          </p:cNvSpPr>
          <p:nvPr/>
        </p:nvSpPr>
        <p:spPr bwMode="auto">
          <a:xfrm>
            <a:off x="6300788" y="3227388"/>
            <a:ext cx="2255837" cy="139223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b="1" dirty="0"/>
              <a:t>LOA 2022</a:t>
            </a:r>
          </a:p>
        </p:txBody>
      </p:sp>
      <p:cxnSp>
        <p:nvCxnSpPr>
          <p:cNvPr id="21510" name="AutoShape 20"/>
          <p:cNvCxnSpPr>
            <a:cxnSpLocks noChangeShapeType="1"/>
            <a:stCxn id="21507" idx="3"/>
            <a:endCxn id="21508" idx="1"/>
          </p:cNvCxnSpPr>
          <p:nvPr/>
        </p:nvCxnSpPr>
        <p:spPr bwMode="auto">
          <a:xfrm>
            <a:off x="2346325" y="1809750"/>
            <a:ext cx="955675" cy="1273175"/>
          </a:xfrm>
          <a:prstGeom prst="bentConnector3">
            <a:avLst>
              <a:gd name="adj1" fmla="val 49833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21511" name="AutoShape 21"/>
          <p:cNvCxnSpPr>
            <a:cxnSpLocks noChangeShapeType="1"/>
            <a:stCxn id="21508" idx="3"/>
            <a:endCxn id="21509" idx="1"/>
          </p:cNvCxnSpPr>
          <p:nvPr/>
        </p:nvCxnSpPr>
        <p:spPr bwMode="auto">
          <a:xfrm>
            <a:off x="5557838" y="3082925"/>
            <a:ext cx="742950" cy="841375"/>
          </a:xfrm>
          <a:prstGeom prst="bentConnector3">
            <a:avLst>
              <a:gd name="adj1" fmla="val 49787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71264" y="2930222"/>
            <a:ext cx="1839912" cy="12334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pt-BR" b="1" dirty="0"/>
              <a:t>PPA </a:t>
            </a:r>
          </a:p>
          <a:p>
            <a:pPr algn="ctr" eaLnBrk="1" hangingPunct="1"/>
            <a:r>
              <a:rPr lang="pt-BR" b="1" dirty="0"/>
              <a:t>2022/2025</a:t>
            </a:r>
          </a:p>
          <a:p>
            <a:pPr algn="ctr" eaLnBrk="1" hangingPunct="1"/>
            <a:r>
              <a:rPr lang="pt-BR" dirty="0"/>
              <a:t> </a:t>
            </a:r>
          </a:p>
        </p:txBody>
      </p:sp>
      <p:cxnSp>
        <p:nvCxnSpPr>
          <p:cNvPr id="9" name="AutoShape 20"/>
          <p:cNvCxnSpPr>
            <a:cxnSpLocks noChangeShapeType="1"/>
            <a:stCxn id="8" idx="3"/>
          </p:cNvCxnSpPr>
          <p:nvPr/>
        </p:nvCxnSpPr>
        <p:spPr bwMode="auto">
          <a:xfrm>
            <a:off x="2411176" y="3546966"/>
            <a:ext cx="925411" cy="363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cxnSp>
        <p:nvCxnSpPr>
          <p:cNvPr id="11" name="AutoShape 20"/>
          <p:cNvCxnSpPr>
            <a:cxnSpLocks noChangeShapeType="1"/>
          </p:cNvCxnSpPr>
          <p:nvPr/>
        </p:nvCxnSpPr>
        <p:spPr bwMode="auto">
          <a:xfrm>
            <a:off x="2431915" y="4124528"/>
            <a:ext cx="3891064" cy="1848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</p:spPr>
      </p:cxnSp>
      <p:pic>
        <p:nvPicPr>
          <p:cNvPr id="12" name="Imagem 11" descr="C:\Users\Contabil\Downloads\WhatsApp Image 2021-01-04 at 14.27.56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" y="3359"/>
            <a:ext cx="1714480" cy="9596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5"/>
          <p:cNvSpPr txBox="1">
            <a:spLocks noChangeArrowheads="1"/>
          </p:cNvSpPr>
          <p:nvPr/>
        </p:nvSpPr>
        <p:spPr bwMode="auto">
          <a:xfrm>
            <a:off x="2141179" y="280193"/>
            <a:ext cx="60325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pt-BR" sz="3000" b="1" dirty="0"/>
              <a:t>Instrumentos de Planejamento</a:t>
            </a:r>
          </a:p>
        </p:txBody>
      </p:sp>
      <p:pic>
        <p:nvPicPr>
          <p:cNvPr id="49154" name="Picture 2" descr="d:\Meus Documentos\AUDIENCIAS PUBLICAS\LOD - LOA - PPA\imagem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98897"/>
            <a:ext cx="9143999" cy="4344603"/>
          </a:xfrm>
          <a:prstGeom prst="rect">
            <a:avLst/>
          </a:prstGeom>
          <a:noFill/>
        </p:spPr>
      </p:pic>
      <p:pic>
        <p:nvPicPr>
          <p:cNvPr id="5" name="Imagem 4" descr="C:\Users\Contabil\Downloads\WhatsApp Image 2021-01-04 at 14.27.56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" y="3358"/>
            <a:ext cx="1763118" cy="1270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1858760" y="1014008"/>
            <a:ext cx="5059362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sz="5000" b="1" dirty="0"/>
              <a:t>Metas Fiscais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39302" y="2558373"/>
            <a:ext cx="780158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dirty="0"/>
              <a:t>Representam os resultados a serem alcançados para variáveis fiscais visando atingir os objetivos desejados pelo ente da Federação quanto a trajetória de endividamento no médio prazo. Pelo princípio da gestão fiscal responsável, as metas apresentam a conexão entre o planejamento, a elaboração e a execução do orçamento. Parâmetros indicam o rumo da política fiscal para os próximos exercícios e servem de indicadores para a promoção da limitação de empenho e de movimentação financeira.</a:t>
            </a:r>
          </a:p>
        </p:txBody>
      </p:sp>
      <p:pic>
        <p:nvPicPr>
          <p:cNvPr id="5" name="Imagem 4" descr="C:\Users\Contabil\Downloads\WhatsApp Image 2021-01-04 at 14.27.56.jpe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71" y="3358"/>
            <a:ext cx="1763118" cy="12709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4438" y="646418"/>
            <a:ext cx="4186237" cy="31908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1800" b="1" dirty="0">
                <a:solidFill>
                  <a:srgbClr val="000066"/>
                </a:solidFill>
              </a:rPr>
              <a:t>RECEITAS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562660"/>
              </p:ext>
            </p:extLst>
          </p:nvPr>
        </p:nvGraphicFramePr>
        <p:xfrm>
          <a:off x="525295" y="1177042"/>
          <a:ext cx="7791854" cy="3696514"/>
        </p:xfrm>
        <a:graphic>
          <a:graphicData uri="http://schemas.openxmlformats.org/drawingml/2006/table">
            <a:tbl>
              <a:tblPr/>
              <a:tblGrid>
                <a:gridCol w="24679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4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0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06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718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9525" marR="9525" marT="9525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EXECUTADO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VIGENTE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89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TOTAL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26.503.165,70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28.811.630,06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37.997.524,56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35.118.140,00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RECEITAS CORRENTES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25.036.561,86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27.171.504,09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32.058.224,61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33.215.890,00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Tributária 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2.057.648,79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2.041.022,30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2.205.815,53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2.618.625,00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de Contribuições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760.745,41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1.109.791,62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1.466.855,64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1.301.500,00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Patrimonial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552.745,99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460.266,54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949.880,42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926.902,50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531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Agropecuária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de Serviços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Transferências Correntes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21.662.243,17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23.513.967,49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27.181.949,26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27.508.562,50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Outras Receitas correntes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3.178,50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46.456,14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253.723,76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860.300,00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Receitas Intra Orçamentárias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1.466.603,84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1.502.224,78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2.640.204,70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1.300.000,00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RECEITAS DE CAPITAL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137.901,19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3.299.095,25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1" i="0" u="none" strike="noStrike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602.250,00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Operações de Crédito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893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Alienação de Bens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63.400,00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718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Transferências de Capital</a:t>
                      </a:r>
                    </a:p>
                  </a:txBody>
                  <a:tcPr marL="9525" marR="9525" marT="9525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74.501,19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3.299.095,25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487.250,00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72"/>
          <p:cNvSpPr>
            <a:spLocks noChangeArrowheads="1"/>
          </p:cNvSpPr>
          <p:nvPr/>
        </p:nvSpPr>
        <p:spPr bwMode="auto">
          <a:xfrm>
            <a:off x="0" y="925513"/>
            <a:ext cx="9144000" cy="42179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pt-BR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4325" y="57150"/>
            <a:ext cx="8515350" cy="450850"/>
          </a:xfrm>
        </p:spPr>
        <p:txBody>
          <a:bodyPr>
            <a:normAutofit fontScale="90000"/>
          </a:bodyPr>
          <a:lstStyle/>
          <a:p>
            <a:pPr algn="ctr"/>
            <a:r>
              <a:rPr lang="pt-BR" b="1" dirty="0">
                <a:solidFill>
                  <a:srgbClr val="000066"/>
                </a:solidFill>
              </a:rPr>
              <a:t>DEMONSTRATIVO DAS METAS FISCAIS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81263" y="531813"/>
            <a:ext cx="4186237" cy="319087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t-BR" sz="1800" b="1" dirty="0">
                <a:solidFill>
                  <a:srgbClr val="000066"/>
                </a:solidFill>
              </a:rPr>
              <a:t>RECEITAS</a:t>
            </a:r>
          </a:p>
        </p:txBody>
      </p:sp>
      <p:sp>
        <p:nvSpPr>
          <p:cNvPr id="23670" name="Rectangle 6"/>
          <p:cNvSpPr>
            <a:spLocks noChangeArrowheads="1"/>
          </p:cNvSpPr>
          <p:nvPr/>
        </p:nvSpPr>
        <p:spPr bwMode="auto">
          <a:xfrm>
            <a:off x="2484438" y="1346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417656"/>
              </p:ext>
            </p:extLst>
          </p:nvPr>
        </p:nvGraphicFramePr>
        <p:xfrm>
          <a:off x="314325" y="925513"/>
          <a:ext cx="8586483" cy="3920253"/>
        </p:xfrm>
        <a:graphic>
          <a:graphicData uri="http://schemas.openxmlformats.org/drawingml/2006/table">
            <a:tbl>
              <a:tblPr/>
              <a:tblGrid>
                <a:gridCol w="1753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9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92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00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0514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6369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ESPECIFICAÇÃO</a:t>
                      </a:r>
                    </a:p>
                  </a:txBody>
                  <a:tcPr marL="8016" marR="8016" marT="8016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EXECUTADO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VIGENTE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Observações (2021 em relação ao Arrecadado 2020)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137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2019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016" marR="8016" marT="8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D8D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13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TOTAL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26.503.165,70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28.811.630,06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37.997.524,56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35.118.140,00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(-7,58)% abaixo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RECEITAS CORRENTES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25.036.561,86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27.171.504,09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32.058.224,61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33.215.890,00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3,61% acima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Tributária 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2.057.648,79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2.041.022,30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2.205.815,53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2.618.625,00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18,71% acima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de Contribuições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760.745,41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1.109.791,62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1.466.855,64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1.301.500,00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(-11,27)% abaixo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Patrimonial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552.745,99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460.266,54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949.880,42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926.902,50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(-2,42)% abaixo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Agropecuária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 de Serviços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Transferências Correntes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21.662.243,17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23.513.967,49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27.181.949,26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27.508.562,50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1,20% acima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Outras Receitas correntes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3.178,50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46.456,14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253.723,76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860.300,00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239,07% acima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Receitas Intra Orçamentárias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1.466.603,84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1.502.224,78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2.640.204,70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1.300.000,00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(-50,76)% abaixo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RECEITAS DE CAPITAL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137.901,19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 3.299.095,25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1" i="0" u="none" strike="noStrike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</a:rPr>
                        <a:t>       602.250,00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(-81,74)% abaixo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Operações de Crédito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1929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Alienação de Bens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63.400,00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-  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115.000,00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1137"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Transferências de Capital</a:t>
                      </a:r>
                    </a:p>
                  </a:txBody>
                  <a:tcPr marL="8016" marR="8016" marT="8016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74.501,19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3.299.095,25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487.250,00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BR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(-85,23)% abaixo do arrecadado em 2020 </a:t>
                      </a:r>
                    </a:p>
                  </a:txBody>
                  <a:tcPr marL="8016" marR="8016" marT="80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563088"/>
      </p:ext>
    </p:extLst>
  </p:cSld>
  <p:clrMapOvr>
    <a:masterClrMapping/>
  </p:clrMapOvr>
  <p:transition spd="med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  <p:tag name="THINKCELLUNDODONOTDELETE" val="2"/>
</p:tagLst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7328</TotalTime>
  <Words>2077</Words>
  <Application>Microsoft Office PowerPoint</Application>
  <PresentationFormat>Apresentação na tela (16:9)</PresentationFormat>
  <Paragraphs>788</Paragraphs>
  <Slides>26</Slides>
  <Notes>4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4" baseType="lpstr">
      <vt:lpstr>Arial</vt:lpstr>
      <vt:lpstr>Arial Black</vt:lpstr>
      <vt:lpstr>Calibri</vt:lpstr>
      <vt:lpstr>Times New Roman</vt:lpstr>
      <vt:lpstr>Verdana</vt:lpstr>
      <vt:lpstr>Wingdings</vt:lpstr>
      <vt:lpstr>Tema do Office</vt:lpstr>
      <vt:lpstr>Worksheet</vt:lpstr>
      <vt:lpstr>Apresentação do PowerPoint</vt:lpstr>
      <vt:lpstr>  Projeto de Elaboraçao da Lei de Diretrizes Orçamentárias  LDO para o exercício 2022  </vt:lpstr>
      <vt:lpstr>   1. Da Audiência Art.48, caput ; Art. 48 parágrafo único, I,  da LC 101/2000 – LRF  2. Do PPA/LDO/LOA Art. 165 da CF/88 Art. 4° e 5° da LC 101/2000 – LRF </vt:lpstr>
      <vt:lpstr>                                    Lei de Diretrizes Orçamentárias – LDO  Prevista  no Art. 165, inciso II da CF, a LDO é um elo entre o Plano Plurianual – PPA e a Lei Orçamentária Anual – LOA.  Principal função da LDO – selecionar,  dentre  as ações  previstas no PPA, aquelas que terão prioridade na execução do orçamento do ano seguinte. </vt:lpstr>
      <vt:lpstr>Apresentação do PowerPoint</vt:lpstr>
      <vt:lpstr>Apresentação do PowerPoint</vt:lpstr>
      <vt:lpstr>Apresentação do PowerPoint</vt:lpstr>
      <vt:lpstr>DEMONSTRATIVO DAS METAS FISCAIS</vt:lpstr>
      <vt:lpstr>DEMONSTRATIVO DAS METAS FISCAIS</vt:lpstr>
      <vt:lpstr>DEMONSTRATIVO DAS METAS FISCAIS</vt:lpstr>
      <vt:lpstr>DEMONSTRATIVO DAS METAS FISCAIS</vt:lpstr>
      <vt:lpstr>DEMONSTRATIVO DAS METAS FISCAIS</vt:lpstr>
      <vt:lpstr>DEMONSTRATIVO DAS METAS FISCAIS</vt:lpstr>
      <vt:lpstr>DEMONSTRATIVO DAS METAS FISCAIS</vt:lpstr>
      <vt:lpstr>DEMONSTRATIVO DAS METAS FISCAIS</vt:lpstr>
      <vt:lpstr>DEMONSTRATIVO DAS METAS FISCAIS</vt:lpstr>
      <vt:lpstr>RESULTADO PRIMÁRIO</vt:lpstr>
      <vt:lpstr>Apresentação do PowerPoint</vt:lpstr>
      <vt:lpstr>RESULTADO NOMINAL</vt:lpstr>
      <vt:lpstr>RESULTADO NOMINAL</vt:lpstr>
      <vt:lpstr>Apresentação do PowerPoint</vt:lpstr>
      <vt:lpstr>DEMONSTRATIVO DOS RISCOS FISCAIS</vt:lpstr>
      <vt:lpstr>DEMONSTRATIVO DOS RISCOS FISCAIS</vt:lpstr>
      <vt:lpstr>DEMONSTRATIVO DOS RISCOS FISCAIS</vt:lpstr>
      <vt:lpstr>DEMONSTRATIVO DOS RISCOS FISCAIS</vt:lpstr>
      <vt:lpstr>Apresentação do PowerPoint</vt:lpstr>
    </vt:vector>
  </TitlesOfParts>
  <Company>PresentationPoint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screen</dc:title>
  <dc:creator>PresentationPoint</dc:creator>
  <cp:lastModifiedBy>DENER F. BORGES</cp:lastModifiedBy>
  <cp:revision>1020</cp:revision>
  <cp:lastPrinted>2005-03-15T07:48:11Z</cp:lastPrinted>
  <dcterms:created xsi:type="dcterms:W3CDTF">2004-11-16T16:03:16Z</dcterms:created>
  <dcterms:modified xsi:type="dcterms:W3CDTF">2021-04-13T19:51:52Z</dcterms:modified>
</cp:coreProperties>
</file>